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entury Gothic Paneuropean" panose="020B0604020202020204" charset="0"/>
      <p:regular r:id="rId14"/>
    </p:embeddedFont>
    <p:embeddedFont>
      <p:font typeface="Century Gothic Paneuropean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1.svg"/><Relationship Id="rId18" Type="http://schemas.openxmlformats.org/officeDocument/2006/relationships/image" Target="../media/image1.png"/><Relationship Id="rId3" Type="http://schemas.openxmlformats.org/officeDocument/2006/relationships/hyperlink" Target="https://www.supersociedades.gov.co/web/asuntos-economicos-societarios/denuncias-soborno-transnacional" TargetMode="External"/><Relationship Id="rId7" Type="http://schemas.openxmlformats.org/officeDocument/2006/relationships/image" Target="../media/image75.svg"/><Relationship Id="rId12" Type="http://schemas.openxmlformats.org/officeDocument/2006/relationships/image" Target="../media/image44.png"/><Relationship Id="rId17" Type="http://schemas.openxmlformats.org/officeDocument/2006/relationships/image" Target="../media/image85.svg"/><Relationship Id="rId2" Type="http://schemas.openxmlformats.org/officeDocument/2006/relationships/hyperlink" Target="https://portal.paco.gov.co" TargetMode="Externa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77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una.in/uwE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24" Type="http://schemas.openxmlformats.org/officeDocument/2006/relationships/image" Target="../media/image15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21.sv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29.svg"/><Relationship Id="rId30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hyperlink" Target="https://www.gestionetica.com/auna/welcome.html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Relationship Id="rId14" Type="http://schemas.openxmlformats.org/officeDocument/2006/relationships/hyperlink" Target="https://aunainvestors.com/Spanish/gobierno-corporativo/documentos-de-gobierno/default.asp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3.svg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6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7.png"/><Relationship Id="rId1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2557" y="8519808"/>
            <a:ext cx="3065421" cy="906313"/>
            <a:chOff x="0" y="0"/>
            <a:chExt cx="4087228" cy="1208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7241" cy="1208368"/>
            </a:xfrm>
            <a:custGeom>
              <a:avLst/>
              <a:gdLst/>
              <a:ahLst/>
              <a:cxnLst/>
              <a:rect l="l" t="t" r="r" b="b"/>
              <a:pathLst>
                <a:path w="4087241" h="1208368">
                  <a:moveTo>
                    <a:pt x="0" y="0"/>
                  </a:moveTo>
                  <a:lnTo>
                    <a:pt x="4087241" y="0"/>
                  </a:lnTo>
                  <a:lnTo>
                    <a:pt x="4087241" y="1208368"/>
                  </a:lnTo>
                  <a:lnTo>
                    <a:pt x="0" y="1208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7570" b="-4757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977238" y="0"/>
            <a:ext cx="16310762" cy="7891158"/>
            <a:chOff x="0" y="0"/>
            <a:chExt cx="21747683" cy="105215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47607" cy="10521569"/>
            </a:xfrm>
            <a:custGeom>
              <a:avLst/>
              <a:gdLst/>
              <a:ahLst/>
              <a:cxnLst/>
              <a:rect l="l" t="t" r="r" b="b"/>
              <a:pathLst>
                <a:path w="21747607" h="10521569">
                  <a:moveTo>
                    <a:pt x="0" y="0"/>
                  </a:moveTo>
                  <a:lnTo>
                    <a:pt x="21324063" y="0"/>
                  </a:lnTo>
                  <a:cubicBezTo>
                    <a:pt x="21557997" y="0"/>
                    <a:pt x="21747607" y="189611"/>
                    <a:pt x="21747607" y="423545"/>
                  </a:cubicBezTo>
                  <a:lnTo>
                    <a:pt x="21747607" y="10521569"/>
                  </a:lnTo>
                  <a:lnTo>
                    <a:pt x="0" y="10521569"/>
                  </a:lnTo>
                  <a:close/>
                </a:path>
              </a:pathLst>
            </a:custGeom>
            <a:solidFill>
              <a:srgbClr val="00B0C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" y="0"/>
            <a:ext cx="1721920" cy="7891158"/>
            <a:chOff x="0" y="0"/>
            <a:chExt cx="2295893" cy="105215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95906" cy="10521442"/>
            </a:xfrm>
            <a:custGeom>
              <a:avLst/>
              <a:gdLst/>
              <a:ahLst/>
              <a:cxnLst/>
              <a:rect l="l" t="t" r="r" b="b"/>
              <a:pathLst>
                <a:path w="2295906" h="10521442">
                  <a:moveTo>
                    <a:pt x="0" y="0"/>
                  </a:moveTo>
                  <a:lnTo>
                    <a:pt x="2295906" y="0"/>
                  </a:lnTo>
                  <a:lnTo>
                    <a:pt x="2295906" y="10097897"/>
                  </a:lnTo>
                  <a:cubicBezTo>
                    <a:pt x="2295906" y="10331831"/>
                    <a:pt x="2106295" y="10521442"/>
                    <a:pt x="1872361" y="10521442"/>
                  </a:cubicBezTo>
                  <a:lnTo>
                    <a:pt x="0" y="10521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C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8158353"/>
            <a:ext cx="1721920" cy="2128647"/>
            <a:chOff x="0" y="0"/>
            <a:chExt cx="2295893" cy="28381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5779" cy="2838196"/>
            </a:xfrm>
            <a:custGeom>
              <a:avLst/>
              <a:gdLst/>
              <a:ahLst/>
              <a:cxnLst/>
              <a:rect l="l" t="t" r="r" b="b"/>
              <a:pathLst>
                <a:path w="2295779" h="2838196">
                  <a:moveTo>
                    <a:pt x="0" y="0"/>
                  </a:moveTo>
                  <a:lnTo>
                    <a:pt x="1872234" y="0"/>
                  </a:lnTo>
                  <a:cubicBezTo>
                    <a:pt x="2106168" y="0"/>
                    <a:pt x="2295779" y="189611"/>
                    <a:pt x="2295779" y="423545"/>
                  </a:cubicBezTo>
                  <a:lnTo>
                    <a:pt x="2295779" y="2838196"/>
                  </a:lnTo>
                  <a:lnTo>
                    <a:pt x="0" y="2838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6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4076643" y="551031"/>
            <a:ext cx="1258348" cy="780174"/>
            <a:chOff x="0" y="0"/>
            <a:chExt cx="1677797" cy="10402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00B0C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-4076643" y="1471498"/>
            <a:ext cx="1258348" cy="780174"/>
            <a:chOff x="0" y="0"/>
            <a:chExt cx="1677797" cy="10402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BED6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4076643" y="3043676"/>
            <a:ext cx="1258348" cy="780174"/>
            <a:chOff x="0" y="0"/>
            <a:chExt cx="1677797" cy="10402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3C383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4076643" y="4682433"/>
            <a:ext cx="1258348" cy="780174"/>
            <a:chOff x="0" y="0"/>
            <a:chExt cx="1677797" cy="10402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FFD1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-4076643" y="5629485"/>
            <a:ext cx="1258348" cy="780174"/>
            <a:chOff x="0" y="0"/>
            <a:chExt cx="1677797" cy="10402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FF69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4076643" y="6576546"/>
            <a:ext cx="1258348" cy="780174"/>
            <a:chOff x="0" y="0"/>
            <a:chExt cx="1677797" cy="10402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D50032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-4076643" y="7523597"/>
            <a:ext cx="1258348" cy="780174"/>
            <a:chOff x="0" y="0"/>
            <a:chExt cx="1677797" cy="1040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E31C7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-4076643" y="8470649"/>
            <a:ext cx="1258348" cy="780174"/>
            <a:chOff x="0" y="0"/>
            <a:chExt cx="1677797" cy="10402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511E8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-4076643" y="9415377"/>
            <a:ext cx="1258348" cy="780174"/>
            <a:chOff x="0" y="0"/>
            <a:chExt cx="1677797" cy="10402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77797" cy="1040257"/>
            </a:xfrm>
            <a:custGeom>
              <a:avLst/>
              <a:gdLst/>
              <a:ahLst/>
              <a:cxnLst/>
              <a:rect l="l" t="t" r="r" b="b"/>
              <a:pathLst>
                <a:path w="1677797" h="1040257">
                  <a:moveTo>
                    <a:pt x="0" y="0"/>
                  </a:moveTo>
                  <a:lnTo>
                    <a:pt x="1677797" y="0"/>
                  </a:lnTo>
                  <a:lnTo>
                    <a:pt x="1677797" y="1040257"/>
                  </a:lnTo>
                  <a:lnTo>
                    <a:pt x="0" y="1040257"/>
                  </a:lnTo>
                  <a:close/>
                </a:path>
              </a:pathLst>
            </a:custGeom>
            <a:solidFill>
              <a:srgbClr val="0050B5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9195999" y="67018"/>
            <a:ext cx="2809256" cy="2135800"/>
            <a:chOff x="0" y="0"/>
            <a:chExt cx="3745674" cy="28477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45611" cy="2847721"/>
            </a:xfrm>
            <a:custGeom>
              <a:avLst/>
              <a:gdLst/>
              <a:ahLst/>
              <a:cxnLst/>
              <a:rect l="l" t="t" r="r" b="b"/>
              <a:pathLst>
                <a:path w="3745611" h="2847721">
                  <a:moveTo>
                    <a:pt x="0" y="0"/>
                  </a:moveTo>
                  <a:lnTo>
                    <a:pt x="3745611" y="0"/>
                  </a:lnTo>
                  <a:lnTo>
                    <a:pt x="3745611" y="2847721"/>
                  </a:lnTo>
                  <a:lnTo>
                    <a:pt x="0" y="2847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7546" r="-47548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9130648" y="4753289"/>
            <a:ext cx="2809256" cy="1693250"/>
            <a:chOff x="0" y="0"/>
            <a:chExt cx="3745674" cy="225766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745611" cy="2257679"/>
            </a:xfrm>
            <a:custGeom>
              <a:avLst/>
              <a:gdLst/>
              <a:ahLst/>
              <a:cxnLst/>
              <a:rect l="l" t="t" r="r" b="b"/>
              <a:pathLst>
                <a:path w="3745611" h="2257679">
                  <a:moveTo>
                    <a:pt x="0" y="0"/>
                  </a:moveTo>
                  <a:lnTo>
                    <a:pt x="3745611" y="0"/>
                  </a:lnTo>
                  <a:lnTo>
                    <a:pt x="3745611" y="2257679"/>
                  </a:lnTo>
                  <a:lnTo>
                    <a:pt x="0" y="2257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7334" r="-27335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9130658" y="8974550"/>
            <a:ext cx="2790015" cy="1269940"/>
            <a:chOff x="0" y="0"/>
            <a:chExt cx="3720021" cy="169325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719957" cy="1693291"/>
            </a:xfrm>
            <a:custGeom>
              <a:avLst/>
              <a:gdLst/>
              <a:ahLst/>
              <a:cxnLst/>
              <a:rect l="l" t="t" r="r" b="b"/>
              <a:pathLst>
                <a:path w="3719957" h="1693291">
                  <a:moveTo>
                    <a:pt x="0" y="0"/>
                  </a:moveTo>
                  <a:lnTo>
                    <a:pt x="3719957" y="0"/>
                  </a:lnTo>
                  <a:lnTo>
                    <a:pt x="3719957" y="1693291"/>
                  </a:lnTo>
                  <a:lnTo>
                    <a:pt x="0" y="169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400" r="-8402" b="2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19130648" y="2813552"/>
            <a:ext cx="2809256" cy="1279560"/>
            <a:chOff x="0" y="0"/>
            <a:chExt cx="3745674" cy="170608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745611" cy="1706118"/>
            </a:xfrm>
            <a:custGeom>
              <a:avLst/>
              <a:gdLst/>
              <a:ahLst/>
              <a:cxnLst/>
              <a:rect l="l" t="t" r="r" b="b"/>
              <a:pathLst>
                <a:path w="3745611" h="1706118">
                  <a:moveTo>
                    <a:pt x="0" y="0"/>
                  </a:moveTo>
                  <a:lnTo>
                    <a:pt x="3745611" y="0"/>
                  </a:lnTo>
                  <a:lnTo>
                    <a:pt x="3745611" y="1706118"/>
                  </a:lnTo>
                  <a:lnTo>
                    <a:pt x="0" y="1706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439" r="-8441" b="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9130648" y="7106717"/>
            <a:ext cx="2809256" cy="1269940"/>
            <a:chOff x="0" y="0"/>
            <a:chExt cx="3745674" cy="169325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745611" cy="1693291"/>
            </a:xfrm>
            <a:custGeom>
              <a:avLst/>
              <a:gdLst/>
              <a:ahLst/>
              <a:cxnLst/>
              <a:rect l="l" t="t" r="r" b="b"/>
              <a:pathLst>
                <a:path w="3745611" h="1693291">
                  <a:moveTo>
                    <a:pt x="0" y="0"/>
                  </a:moveTo>
                  <a:lnTo>
                    <a:pt x="3745611" y="0"/>
                  </a:lnTo>
                  <a:lnTo>
                    <a:pt x="3745611" y="1693291"/>
                  </a:lnTo>
                  <a:lnTo>
                    <a:pt x="0" y="169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000" r="-8002" b="2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2580799" y="8971502"/>
            <a:ext cx="4667250" cy="24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47997" y="4934264"/>
            <a:ext cx="14811303" cy="128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Capacitación del PTEE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80799" y="6948602"/>
            <a:ext cx="12355925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450" b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Dirigida a Proveedores y Socios de Negocio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-4148785" y="51473"/>
            <a:ext cx="2698737" cy="41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Colores primarios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4148785" y="2571779"/>
            <a:ext cx="3164329" cy="41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Colores secundarios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-2726846" y="3016244"/>
            <a:ext cx="2253158" cy="79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Gris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Usado en textos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R:61 / G:57 B:53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-2726855" y="652710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Turquesa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R:0 / G:176 B:202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-2726846" y="1611735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Verde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R:190 / G:214 B:0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-2726846" y="4776397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Amarillo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R:255 / G:209 B:0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-2726846" y="5682405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Naranja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R:255 / G:105 B:0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-2726846" y="6663919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Rojo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R:213 / G:0 B:50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-2726846" y="7645432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Fucsia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R:227 / G:28 B:121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-4148785" y="4108590"/>
            <a:ext cx="3164329" cy="32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(usar solo si es necesario)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-2726846" y="8592483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Morado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R:81 / G:30 B:132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-2726846" y="9537211"/>
            <a:ext cx="2253158" cy="54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Azul Auna</a:t>
            </a:r>
          </a:p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R:0 / G:80 B:181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3812" y="2911350"/>
            <a:ext cx="6034427" cy="1772188"/>
            <a:chOff x="0" y="0"/>
            <a:chExt cx="1589314" cy="466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9314" cy="466749"/>
            </a:xfrm>
            <a:custGeom>
              <a:avLst/>
              <a:gdLst/>
              <a:ahLst/>
              <a:cxnLst/>
              <a:rect l="l" t="t" r="r" b="b"/>
              <a:pathLst>
                <a:path w="1589314" h="466749">
                  <a:moveTo>
                    <a:pt x="65431" y="0"/>
                  </a:moveTo>
                  <a:lnTo>
                    <a:pt x="1523883" y="0"/>
                  </a:lnTo>
                  <a:cubicBezTo>
                    <a:pt x="1560020" y="0"/>
                    <a:pt x="1589314" y="29294"/>
                    <a:pt x="1589314" y="65431"/>
                  </a:cubicBezTo>
                  <a:lnTo>
                    <a:pt x="1589314" y="401318"/>
                  </a:lnTo>
                  <a:cubicBezTo>
                    <a:pt x="1589314" y="418672"/>
                    <a:pt x="1582420" y="435314"/>
                    <a:pt x="1570150" y="447585"/>
                  </a:cubicBezTo>
                  <a:cubicBezTo>
                    <a:pt x="1557879" y="459856"/>
                    <a:pt x="1541237" y="466749"/>
                    <a:pt x="1523883" y="466749"/>
                  </a:cubicBezTo>
                  <a:lnTo>
                    <a:pt x="65431" y="466749"/>
                  </a:lnTo>
                  <a:cubicBezTo>
                    <a:pt x="48078" y="466749"/>
                    <a:pt x="31435" y="459856"/>
                    <a:pt x="19164" y="447585"/>
                  </a:cubicBezTo>
                  <a:cubicBezTo>
                    <a:pt x="6894" y="435314"/>
                    <a:pt x="0" y="418672"/>
                    <a:pt x="0" y="401318"/>
                  </a:cubicBezTo>
                  <a:lnTo>
                    <a:pt x="0" y="65431"/>
                  </a:lnTo>
                  <a:cubicBezTo>
                    <a:pt x="0" y="48078"/>
                    <a:pt x="6894" y="31435"/>
                    <a:pt x="19164" y="19164"/>
                  </a:cubicBezTo>
                  <a:cubicBezTo>
                    <a:pt x="31435" y="6894"/>
                    <a:pt x="48078" y="0"/>
                    <a:pt x="65431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0"/>
              <a:ext cx="1589314" cy="65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Correo electrónico: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B0CA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auna@gestionetica.com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38256" y="4926286"/>
            <a:ext cx="4611488" cy="2329922"/>
            <a:chOff x="0" y="0"/>
            <a:chExt cx="1214548" cy="6136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4548" cy="613642"/>
            </a:xfrm>
            <a:custGeom>
              <a:avLst/>
              <a:gdLst/>
              <a:ahLst/>
              <a:cxnLst/>
              <a:rect l="l" t="t" r="r" b="b"/>
              <a:pathLst>
                <a:path w="1214548" h="613642">
                  <a:moveTo>
                    <a:pt x="85621" y="0"/>
                  </a:moveTo>
                  <a:lnTo>
                    <a:pt x="1128928" y="0"/>
                  </a:lnTo>
                  <a:cubicBezTo>
                    <a:pt x="1151636" y="0"/>
                    <a:pt x="1173414" y="9021"/>
                    <a:pt x="1189471" y="25078"/>
                  </a:cubicBezTo>
                  <a:cubicBezTo>
                    <a:pt x="1205527" y="41135"/>
                    <a:pt x="1214548" y="62913"/>
                    <a:pt x="1214548" y="85621"/>
                  </a:cubicBezTo>
                  <a:lnTo>
                    <a:pt x="1214548" y="528022"/>
                  </a:lnTo>
                  <a:cubicBezTo>
                    <a:pt x="1214548" y="575308"/>
                    <a:pt x="1176215" y="613642"/>
                    <a:pt x="1128928" y="613642"/>
                  </a:cubicBezTo>
                  <a:lnTo>
                    <a:pt x="85621" y="613642"/>
                  </a:lnTo>
                  <a:cubicBezTo>
                    <a:pt x="62913" y="613642"/>
                    <a:pt x="41135" y="604621"/>
                    <a:pt x="25078" y="588564"/>
                  </a:cubicBezTo>
                  <a:cubicBezTo>
                    <a:pt x="9021" y="572507"/>
                    <a:pt x="0" y="550730"/>
                    <a:pt x="0" y="528022"/>
                  </a:cubicBezTo>
                  <a:lnTo>
                    <a:pt x="0" y="85621"/>
                  </a:lnTo>
                  <a:cubicBezTo>
                    <a:pt x="0" y="62913"/>
                    <a:pt x="9021" y="41135"/>
                    <a:pt x="25078" y="25078"/>
                  </a:cubicBezTo>
                  <a:cubicBezTo>
                    <a:pt x="41135" y="9021"/>
                    <a:pt x="62913" y="0"/>
                    <a:pt x="85621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0"/>
              <a:ext cx="1214548" cy="80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COLOMBIA: 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Línea gratuita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BED601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01-800-951- 0725.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29143" y="7486112"/>
            <a:ext cx="5550534" cy="1772188"/>
            <a:chOff x="0" y="0"/>
            <a:chExt cx="1461869" cy="4667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1869" cy="466749"/>
            </a:xfrm>
            <a:custGeom>
              <a:avLst/>
              <a:gdLst/>
              <a:ahLst/>
              <a:cxnLst/>
              <a:rect l="l" t="t" r="r" b="b"/>
              <a:pathLst>
                <a:path w="1461869" h="466749">
                  <a:moveTo>
                    <a:pt x="71135" y="0"/>
                  </a:moveTo>
                  <a:lnTo>
                    <a:pt x="1390734" y="0"/>
                  </a:lnTo>
                  <a:cubicBezTo>
                    <a:pt x="1409600" y="0"/>
                    <a:pt x="1427693" y="7495"/>
                    <a:pt x="1441034" y="20835"/>
                  </a:cubicBezTo>
                  <a:cubicBezTo>
                    <a:pt x="1454374" y="34175"/>
                    <a:pt x="1461869" y="52269"/>
                    <a:pt x="1461869" y="71135"/>
                  </a:cubicBezTo>
                  <a:lnTo>
                    <a:pt x="1461869" y="395614"/>
                  </a:lnTo>
                  <a:cubicBezTo>
                    <a:pt x="1461869" y="434901"/>
                    <a:pt x="1430021" y="466749"/>
                    <a:pt x="1390734" y="466749"/>
                  </a:cubicBezTo>
                  <a:lnTo>
                    <a:pt x="71135" y="466749"/>
                  </a:lnTo>
                  <a:cubicBezTo>
                    <a:pt x="31848" y="466749"/>
                    <a:pt x="0" y="434901"/>
                    <a:pt x="0" y="395614"/>
                  </a:cubicBezTo>
                  <a:lnTo>
                    <a:pt x="0" y="71135"/>
                  </a:lnTo>
                  <a:cubicBezTo>
                    <a:pt x="0" y="31848"/>
                    <a:pt x="31848" y="0"/>
                    <a:pt x="71135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0"/>
              <a:ext cx="1461869" cy="65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Secretaria de Transparencia </a:t>
              </a:r>
            </a:p>
            <a:p>
              <a:pPr algn="ctr">
                <a:lnSpc>
                  <a:spcPts val="3750"/>
                </a:lnSpc>
              </a:pPr>
              <a:r>
                <a:rPr lang="en-US" sz="1500" b="1" u="sng">
                  <a:solidFill>
                    <a:srgbClr val="00B0CA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  <a:hlinkClick r:id="rId2" tooltip="https://portal.paco.gov.co"/>
                </a:rPr>
                <a:t>Ver los canales dispuesto.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89372" y="7486112"/>
            <a:ext cx="5503705" cy="1772188"/>
            <a:chOff x="0" y="0"/>
            <a:chExt cx="1449536" cy="4667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49536" cy="466749"/>
            </a:xfrm>
            <a:custGeom>
              <a:avLst/>
              <a:gdLst/>
              <a:ahLst/>
              <a:cxnLst/>
              <a:rect l="l" t="t" r="r" b="b"/>
              <a:pathLst>
                <a:path w="1449536" h="466749">
                  <a:moveTo>
                    <a:pt x="71740" y="0"/>
                  </a:moveTo>
                  <a:lnTo>
                    <a:pt x="1377795" y="0"/>
                  </a:lnTo>
                  <a:cubicBezTo>
                    <a:pt x="1417416" y="0"/>
                    <a:pt x="1449536" y="32119"/>
                    <a:pt x="1449536" y="71740"/>
                  </a:cubicBezTo>
                  <a:lnTo>
                    <a:pt x="1449536" y="395009"/>
                  </a:lnTo>
                  <a:cubicBezTo>
                    <a:pt x="1449536" y="434630"/>
                    <a:pt x="1417416" y="466749"/>
                    <a:pt x="1377795" y="466749"/>
                  </a:cubicBezTo>
                  <a:lnTo>
                    <a:pt x="71740" y="466749"/>
                  </a:lnTo>
                  <a:cubicBezTo>
                    <a:pt x="32119" y="466749"/>
                    <a:pt x="0" y="434630"/>
                    <a:pt x="0" y="395009"/>
                  </a:cubicBezTo>
                  <a:lnTo>
                    <a:pt x="0" y="71740"/>
                  </a:lnTo>
                  <a:cubicBezTo>
                    <a:pt x="0" y="32119"/>
                    <a:pt x="32119" y="0"/>
                    <a:pt x="71740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0"/>
              <a:ext cx="1449536" cy="65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Superintendencia de Sociedades </a:t>
              </a:r>
            </a:p>
            <a:p>
              <a:pPr algn="ctr">
                <a:lnSpc>
                  <a:spcPts val="3750"/>
                </a:lnSpc>
              </a:pPr>
              <a:r>
                <a:rPr lang="en-US" sz="1500" b="1" u="sng">
                  <a:solidFill>
                    <a:srgbClr val="26AAC5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  <a:hlinkClick r:id="rId3" tooltip="https://www.supersociedades.gov.co/web/asuntos-economicos-societarios/denuncias-soborno-transnacional"/>
                </a:rPr>
                <a:t>Ver los canales dispuestos.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76108" y="4926286"/>
            <a:ext cx="4611488" cy="2329922"/>
            <a:chOff x="0" y="0"/>
            <a:chExt cx="1214548" cy="6136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4548" cy="613642"/>
            </a:xfrm>
            <a:custGeom>
              <a:avLst/>
              <a:gdLst/>
              <a:ahLst/>
              <a:cxnLst/>
              <a:rect l="l" t="t" r="r" b="b"/>
              <a:pathLst>
                <a:path w="1214548" h="613642">
                  <a:moveTo>
                    <a:pt x="85621" y="0"/>
                  </a:moveTo>
                  <a:lnTo>
                    <a:pt x="1128928" y="0"/>
                  </a:lnTo>
                  <a:cubicBezTo>
                    <a:pt x="1151636" y="0"/>
                    <a:pt x="1173414" y="9021"/>
                    <a:pt x="1189471" y="25078"/>
                  </a:cubicBezTo>
                  <a:cubicBezTo>
                    <a:pt x="1205527" y="41135"/>
                    <a:pt x="1214548" y="62913"/>
                    <a:pt x="1214548" y="85621"/>
                  </a:cubicBezTo>
                  <a:lnTo>
                    <a:pt x="1214548" y="528022"/>
                  </a:lnTo>
                  <a:cubicBezTo>
                    <a:pt x="1214548" y="575308"/>
                    <a:pt x="1176215" y="613642"/>
                    <a:pt x="1128928" y="613642"/>
                  </a:cubicBezTo>
                  <a:lnTo>
                    <a:pt x="85621" y="613642"/>
                  </a:lnTo>
                  <a:cubicBezTo>
                    <a:pt x="62913" y="613642"/>
                    <a:pt x="41135" y="604621"/>
                    <a:pt x="25078" y="588564"/>
                  </a:cubicBezTo>
                  <a:cubicBezTo>
                    <a:pt x="9021" y="572507"/>
                    <a:pt x="0" y="550730"/>
                    <a:pt x="0" y="528022"/>
                  </a:cubicBezTo>
                  <a:lnTo>
                    <a:pt x="0" y="85621"/>
                  </a:lnTo>
                  <a:cubicBezTo>
                    <a:pt x="0" y="62913"/>
                    <a:pt x="9021" y="41135"/>
                    <a:pt x="25078" y="25078"/>
                  </a:cubicBezTo>
                  <a:cubicBezTo>
                    <a:pt x="41135" y="9021"/>
                    <a:pt x="62913" y="0"/>
                    <a:pt x="85621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0"/>
              <a:ext cx="1214548" cy="80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MÉXICO: 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Número gratuito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BED601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800- 323-0105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0404" y="4926286"/>
            <a:ext cx="4814411" cy="2329922"/>
            <a:chOff x="0" y="0"/>
            <a:chExt cx="1267993" cy="6136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7993" cy="613642"/>
            </a:xfrm>
            <a:custGeom>
              <a:avLst/>
              <a:gdLst/>
              <a:ahLst/>
              <a:cxnLst/>
              <a:rect l="l" t="t" r="r" b="b"/>
              <a:pathLst>
                <a:path w="1267993" h="613642">
                  <a:moveTo>
                    <a:pt x="82012" y="0"/>
                  </a:moveTo>
                  <a:lnTo>
                    <a:pt x="1185981" y="0"/>
                  </a:lnTo>
                  <a:cubicBezTo>
                    <a:pt x="1231275" y="0"/>
                    <a:pt x="1267993" y="36718"/>
                    <a:pt x="1267993" y="82012"/>
                  </a:cubicBezTo>
                  <a:lnTo>
                    <a:pt x="1267993" y="531630"/>
                  </a:lnTo>
                  <a:cubicBezTo>
                    <a:pt x="1267993" y="576924"/>
                    <a:pt x="1231275" y="613642"/>
                    <a:pt x="1185981" y="613642"/>
                  </a:cubicBezTo>
                  <a:lnTo>
                    <a:pt x="82012" y="613642"/>
                  </a:lnTo>
                  <a:cubicBezTo>
                    <a:pt x="36718" y="613642"/>
                    <a:pt x="0" y="576924"/>
                    <a:pt x="0" y="531630"/>
                  </a:cubicBezTo>
                  <a:lnTo>
                    <a:pt x="0" y="82012"/>
                  </a:lnTo>
                  <a:cubicBezTo>
                    <a:pt x="0" y="36718"/>
                    <a:pt x="36718" y="0"/>
                    <a:pt x="82012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67993" cy="651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PERÚ: 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Línea gratuita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BED601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0-800-1-8118           </a:t>
              </a:r>
              <a:r>
                <a:rPr lang="en-US" sz="2499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</a:t>
              </a:r>
            </a:p>
            <a:p>
              <a:pPr algn="ctr">
                <a:lnSpc>
                  <a:spcPts val="2100"/>
                </a:lnSpc>
              </a:pPr>
              <a:endParaRPr lang="en-US" sz="2499">
                <a:solidFill>
                  <a:srgbClr val="000000">
                    <a:alpha val="80000"/>
                  </a:srgbClr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Teléfono fijo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BED601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219-7108                    </a:t>
              </a:r>
              <a:r>
                <a:rPr lang="en-US" sz="2499">
                  <a:solidFill>
                    <a:srgbClr val="000000">
                      <a:alpha val="80000"/>
                    </a:srgbClr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479103" y="2911350"/>
            <a:ext cx="6034427" cy="1772188"/>
            <a:chOff x="0" y="0"/>
            <a:chExt cx="1589314" cy="4667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89314" cy="466749"/>
            </a:xfrm>
            <a:custGeom>
              <a:avLst/>
              <a:gdLst/>
              <a:ahLst/>
              <a:cxnLst/>
              <a:rect l="l" t="t" r="r" b="b"/>
              <a:pathLst>
                <a:path w="1589314" h="466749">
                  <a:moveTo>
                    <a:pt x="65431" y="0"/>
                  </a:moveTo>
                  <a:lnTo>
                    <a:pt x="1523883" y="0"/>
                  </a:lnTo>
                  <a:cubicBezTo>
                    <a:pt x="1560020" y="0"/>
                    <a:pt x="1589314" y="29294"/>
                    <a:pt x="1589314" y="65431"/>
                  </a:cubicBezTo>
                  <a:lnTo>
                    <a:pt x="1589314" y="401318"/>
                  </a:lnTo>
                  <a:cubicBezTo>
                    <a:pt x="1589314" y="418672"/>
                    <a:pt x="1582420" y="435314"/>
                    <a:pt x="1570150" y="447585"/>
                  </a:cubicBezTo>
                  <a:cubicBezTo>
                    <a:pt x="1557879" y="459856"/>
                    <a:pt x="1541237" y="466749"/>
                    <a:pt x="1523883" y="466749"/>
                  </a:cubicBezTo>
                  <a:lnTo>
                    <a:pt x="65431" y="466749"/>
                  </a:lnTo>
                  <a:cubicBezTo>
                    <a:pt x="48078" y="466749"/>
                    <a:pt x="31435" y="459856"/>
                    <a:pt x="19164" y="447585"/>
                  </a:cubicBezTo>
                  <a:cubicBezTo>
                    <a:pt x="6894" y="435314"/>
                    <a:pt x="0" y="418672"/>
                    <a:pt x="0" y="401318"/>
                  </a:cubicBezTo>
                  <a:lnTo>
                    <a:pt x="0" y="65431"/>
                  </a:lnTo>
                  <a:cubicBezTo>
                    <a:pt x="0" y="48078"/>
                    <a:pt x="6894" y="31435"/>
                    <a:pt x="19164" y="19164"/>
                  </a:cubicBezTo>
                  <a:cubicBezTo>
                    <a:pt x="31435" y="6894"/>
                    <a:pt x="48078" y="0"/>
                    <a:pt x="65431" y="0"/>
                  </a:cubicBezTo>
                  <a:close/>
                </a:path>
              </a:pathLst>
            </a:custGeom>
            <a:solidFill>
              <a:srgbClr val="EEEEEE">
                <a:alpha val="8000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0"/>
              <a:ext cx="1589314" cy="65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1500" b="1">
                  <a:solidFill>
                    <a:srgbClr val="000000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Página web: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B0CA">
                      <a:alpha val="80000"/>
                    </a:srgbClr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www.gestionetica.com/Auna/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7027320" y="5079149"/>
            <a:ext cx="522139" cy="703217"/>
          </a:xfrm>
          <a:custGeom>
            <a:avLst/>
            <a:gdLst/>
            <a:ahLst/>
            <a:cxnLst/>
            <a:rect l="l" t="t" r="r" b="b"/>
            <a:pathLst>
              <a:path w="522139" h="703217">
                <a:moveTo>
                  <a:pt x="0" y="0"/>
                </a:moveTo>
                <a:lnTo>
                  <a:pt x="522139" y="0"/>
                </a:lnTo>
                <a:lnTo>
                  <a:pt x="522139" y="703218"/>
                </a:lnTo>
                <a:lnTo>
                  <a:pt x="0" y="70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25974" y="5079149"/>
            <a:ext cx="487857" cy="703217"/>
          </a:xfrm>
          <a:custGeom>
            <a:avLst/>
            <a:gdLst/>
            <a:ahLst/>
            <a:cxnLst/>
            <a:rect l="l" t="t" r="r" b="b"/>
            <a:pathLst>
              <a:path w="487857" h="703217">
                <a:moveTo>
                  <a:pt x="0" y="0"/>
                </a:moveTo>
                <a:lnTo>
                  <a:pt x="487857" y="0"/>
                </a:lnTo>
                <a:lnTo>
                  <a:pt x="487857" y="703218"/>
                </a:lnTo>
                <a:lnTo>
                  <a:pt x="0" y="703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698110" y="5121830"/>
            <a:ext cx="1029760" cy="617856"/>
          </a:xfrm>
          <a:custGeom>
            <a:avLst/>
            <a:gdLst/>
            <a:ahLst/>
            <a:cxnLst/>
            <a:rect l="l" t="t" r="r" b="b"/>
            <a:pathLst>
              <a:path w="1029760" h="617856">
                <a:moveTo>
                  <a:pt x="0" y="0"/>
                </a:moveTo>
                <a:lnTo>
                  <a:pt x="1029760" y="0"/>
                </a:lnTo>
                <a:lnTo>
                  <a:pt x="1029760" y="617856"/>
                </a:lnTo>
                <a:lnTo>
                  <a:pt x="0" y="617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971709" y="3088865"/>
            <a:ext cx="591274" cy="443455"/>
          </a:xfrm>
          <a:custGeom>
            <a:avLst/>
            <a:gdLst/>
            <a:ahLst/>
            <a:cxnLst/>
            <a:rect l="l" t="t" r="r" b="b"/>
            <a:pathLst>
              <a:path w="591274" h="443455">
                <a:moveTo>
                  <a:pt x="0" y="0"/>
                </a:moveTo>
                <a:lnTo>
                  <a:pt x="591273" y="0"/>
                </a:lnTo>
                <a:lnTo>
                  <a:pt x="591273" y="443456"/>
                </a:lnTo>
                <a:lnTo>
                  <a:pt x="0" y="443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33819" y="3014101"/>
            <a:ext cx="612112" cy="592984"/>
          </a:xfrm>
          <a:custGeom>
            <a:avLst/>
            <a:gdLst/>
            <a:ahLst/>
            <a:cxnLst/>
            <a:rect l="l" t="t" r="r" b="b"/>
            <a:pathLst>
              <a:path w="612112" h="592984">
                <a:moveTo>
                  <a:pt x="0" y="0"/>
                </a:moveTo>
                <a:lnTo>
                  <a:pt x="612113" y="0"/>
                </a:lnTo>
                <a:lnTo>
                  <a:pt x="612113" y="592984"/>
                </a:lnTo>
                <a:lnTo>
                  <a:pt x="0" y="592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479103" y="7600412"/>
            <a:ext cx="560773" cy="563441"/>
          </a:xfrm>
          <a:custGeom>
            <a:avLst/>
            <a:gdLst/>
            <a:ahLst/>
            <a:cxnLst/>
            <a:rect l="l" t="t" r="r" b="b"/>
            <a:pathLst>
              <a:path w="560773" h="563441">
                <a:moveTo>
                  <a:pt x="0" y="0"/>
                </a:moveTo>
                <a:lnTo>
                  <a:pt x="560773" y="0"/>
                </a:lnTo>
                <a:lnTo>
                  <a:pt x="560773" y="563441"/>
                </a:lnTo>
                <a:lnTo>
                  <a:pt x="0" y="563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842261" y="7600412"/>
            <a:ext cx="607483" cy="563441"/>
          </a:xfrm>
          <a:custGeom>
            <a:avLst/>
            <a:gdLst/>
            <a:ahLst/>
            <a:cxnLst/>
            <a:rect l="l" t="t" r="r" b="b"/>
            <a:pathLst>
              <a:path w="607483" h="563441">
                <a:moveTo>
                  <a:pt x="0" y="0"/>
                </a:moveTo>
                <a:lnTo>
                  <a:pt x="607483" y="0"/>
                </a:lnTo>
                <a:lnTo>
                  <a:pt x="607483" y="563441"/>
                </a:lnTo>
                <a:lnTo>
                  <a:pt x="0" y="563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200404" y="1673788"/>
            <a:ext cx="16230600" cy="67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1"/>
              </a:lnSpc>
            </a:pPr>
            <a:r>
              <a:rPr lang="en-US" sz="5100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 observas algún incumplimiento puedes reportar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78800" y="5744267"/>
            <a:ext cx="1008559" cy="266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(opción 2)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35114" y="6658903"/>
            <a:ext cx="2121132" cy="266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prefijo 3003 (opción 2).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78033" b="-78033"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4413" y="2057400"/>
            <a:ext cx="12881115" cy="77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100" b="1">
                <a:solidFill>
                  <a:srgbClr val="BED6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Asistencia de la Capacitación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3" b="-7803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1409" y="3181082"/>
            <a:ext cx="12927123" cy="6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26AAC5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Por </a:t>
            </a:r>
            <a:r>
              <a:rPr lang="en-US" sz="1800" b="1" u="none" strike="noStrike">
                <a:solidFill>
                  <a:srgbClr val="26AAC5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favor diligencia el siguiente formulario de participación, escanea el código QR o ingresa al siguiente enlace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endParaRPr lang="en-US" sz="1800" b="1" u="none" strike="noStrike">
              <a:solidFill>
                <a:srgbClr val="26AAC5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80439" y="4010827"/>
            <a:ext cx="12927123" cy="30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b="1" u="sng">
                <a:solidFill>
                  <a:srgbClr val="26AAC5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  <a:hlinkClick r:id="rId3" tooltip="https://auna.in/uwEz"/>
              </a:rPr>
              <a:t>Lnk de participación: </a:t>
            </a:r>
            <a:r>
              <a:rPr lang="en-US" sz="1800" b="1" u="sng">
                <a:solidFill>
                  <a:srgbClr val="14192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  <a:hlinkClick r:id="rId3" tooltip="https://auna.in/uwEz"/>
              </a:rPr>
              <a:t> https://auna.in/uwEz</a:t>
            </a:r>
          </a:p>
        </p:txBody>
      </p:sp>
      <p:sp>
        <p:nvSpPr>
          <p:cNvPr id="8" name="AutoShape 8"/>
          <p:cNvSpPr/>
          <p:nvPr/>
        </p:nvSpPr>
        <p:spPr>
          <a:xfrm>
            <a:off x="6602930" y="4708132"/>
            <a:ext cx="5082140" cy="508214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716" y="4199918"/>
            <a:ext cx="6098568" cy="60985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2557" y="8735435"/>
            <a:ext cx="3065421" cy="690686"/>
            <a:chOff x="0" y="0"/>
            <a:chExt cx="4087228" cy="920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7241" cy="920877"/>
            </a:xfrm>
            <a:custGeom>
              <a:avLst/>
              <a:gdLst/>
              <a:ahLst/>
              <a:cxnLst/>
              <a:rect l="l" t="t" r="r" b="b"/>
              <a:pathLst>
                <a:path w="4087241" h="920877">
                  <a:moveTo>
                    <a:pt x="0" y="0"/>
                  </a:moveTo>
                  <a:lnTo>
                    <a:pt x="4087241" y="0"/>
                  </a:lnTo>
                  <a:lnTo>
                    <a:pt x="4087241" y="920877"/>
                  </a:lnTo>
                  <a:lnTo>
                    <a:pt x="0" y="920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1" b="-7803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977238" y="0"/>
            <a:ext cx="16310762" cy="7891158"/>
            <a:chOff x="0" y="0"/>
            <a:chExt cx="21747683" cy="105215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47607" cy="10521569"/>
            </a:xfrm>
            <a:custGeom>
              <a:avLst/>
              <a:gdLst/>
              <a:ahLst/>
              <a:cxnLst/>
              <a:rect l="l" t="t" r="r" b="b"/>
              <a:pathLst>
                <a:path w="21747607" h="10521569">
                  <a:moveTo>
                    <a:pt x="0" y="0"/>
                  </a:moveTo>
                  <a:lnTo>
                    <a:pt x="21324063" y="0"/>
                  </a:lnTo>
                  <a:cubicBezTo>
                    <a:pt x="21557997" y="0"/>
                    <a:pt x="21747607" y="189611"/>
                    <a:pt x="21747607" y="423545"/>
                  </a:cubicBezTo>
                  <a:lnTo>
                    <a:pt x="21747607" y="10521569"/>
                  </a:lnTo>
                  <a:lnTo>
                    <a:pt x="0" y="10521569"/>
                  </a:lnTo>
                  <a:close/>
                </a:path>
              </a:pathLst>
            </a:custGeom>
            <a:solidFill>
              <a:srgbClr val="00B0C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" y="0"/>
            <a:ext cx="1721920" cy="7891158"/>
            <a:chOff x="0" y="0"/>
            <a:chExt cx="2295893" cy="105215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95906" cy="10521442"/>
            </a:xfrm>
            <a:custGeom>
              <a:avLst/>
              <a:gdLst/>
              <a:ahLst/>
              <a:cxnLst/>
              <a:rect l="l" t="t" r="r" b="b"/>
              <a:pathLst>
                <a:path w="2295906" h="10521442">
                  <a:moveTo>
                    <a:pt x="0" y="0"/>
                  </a:moveTo>
                  <a:lnTo>
                    <a:pt x="2295906" y="0"/>
                  </a:lnTo>
                  <a:lnTo>
                    <a:pt x="2295906" y="10097897"/>
                  </a:lnTo>
                  <a:cubicBezTo>
                    <a:pt x="2295906" y="10331831"/>
                    <a:pt x="2106295" y="10521442"/>
                    <a:pt x="1872361" y="10521442"/>
                  </a:cubicBezTo>
                  <a:lnTo>
                    <a:pt x="0" y="10521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C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8158353"/>
            <a:ext cx="1721920" cy="2128647"/>
            <a:chOff x="0" y="0"/>
            <a:chExt cx="2295893" cy="28381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5779" cy="2838196"/>
            </a:xfrm>
            <a:custGeom>
              <a:avLst/>
              <a:gdLst/>
              <a:ahLst/>
              <a:cxnLst/>
              <a:rect l="l" t="t" r="r" b="b"/>
              <a:pathLst>
                <a:path w="2295779" h="2838196">
                  <a:moveTo>
                    <a:pt x="0" y="0"/>
                  </a:moveTo>
                  <a:lnTo>
                    <a:pt x="1872234" y="0"/>
                  </a:lnTo>
                  <a:cubicBezTo>
                    <a:pt x="2106168" y="0"/>
                    <a:pt x="2295779" y="189611"/>
                    <a:pt x="2295779" y="423545"/>
                  </a:cubicBezTo>
                  <a:lnTo>
                    <a:pt x="2295779" y="2838196"/>
                  </a:lnTo>
                  <a:lnTo>
                    <a:pt x="0" y="2838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6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580799" y="8971502"/>
            <a:ext cx="4667250" cy="50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2026</a:t>
            </a:r>
          </a:p>
          <a:p>
            <a:pPr algn="l">
              <a:lnSpc>
                <a:spcPts val="2070"/>
              </a:lnSpc>
            </a:pPr>
            <a:endParaRPr lang="en-US" sz="1725" b="1">
              <a:solidFill>
                <a:srgbClr val="00B0CA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80799" y="3529936"/>
            <a:ext cx="12355925" cy="137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n-US" sz="960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Despedida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3" b="-7803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225848" y="1962560"/>
            <a:ext cx="3566865" cy="116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25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75412" y="1998345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¿Qué es el PTEE?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75412" y="2828763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¿Cuales riesgos busca prevenir el PTEE?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75412" y="4489590"/>
            <a:ext cx="8292506" cy="695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Código de Conducta para proveedores y Socios de Negocios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75412" y="5615283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Como Proveedor y Socio de Negocio Debo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75412" y="6445691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 Procedimiento de Control de Regalos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04674" y="1998345"/>
            <a:ext cx="117242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04674" y="2828763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04674" y="3659172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04674" y="4489590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4.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4674" y="5615283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04674" y="6445691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6.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01531" y="3659172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¿Cómo identificar un acto de soborno?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46231" y="740997"/>
            <a:ext cx="6138062" cy="40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Agenda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16970" y="7274329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Modalidades de Corrupción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46231" y="7274329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7.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16970" y="8055342"/>
            <a:ext cx="8292506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>
                <a:solidFill>
                  <a:srgbClr val="00B0CA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Canales de denuncia y asistencia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46231" y="8055342"/>
            <a:ext cx="1172402" cy="35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3" b="-78033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7946232" y="2214831"/>
          <a:ext cx="9715500" cy="7367488"/>
        </p:xfrm>
        <a:graphic>
          <a:graphicData uri="http://schemas.openxmlformats.org/drawingml/2006/table">
            <a:tbl>
              <a:tblPr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5290">
                <a:tc>
                  <a:txBody>
                    <a:bodyPr/>
                    <a:lstStyle/>
                    <a:p>
                      <a:pPr algn="l">
                        <a:lnSpc>
                          <a:spcPts val="3119"/>
                        </a:lnSpc>
                        <a:defRPr/>
                      </a:pPr>
                      <a:r>
                        <a:rPr lang="en-US" sz="2599">
                          <a:solidFill>
                            <a:srgbClr val="BED600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Objetivos</a:t>
                      </a:r>
                      <a:endParaRPr lang="en-US" sz="1100"/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2399"/>
                        </a:lnSpc>
                      </a:pPr>
                      <a:r>
                        <a:rPr lang="en-US" sz="1999" b="1">
                          <a:solidFill>
                            <a:srgbClr val="00B0CA"/>
                          </a:solidFill>
                          <a:latin typeface="Century Gothic Paneuropean Bold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Prevenir, Detectar y Denunciar: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999" b="1">
                        <a:solidFill>
                          <a:srgbClr val="00B0CA"/>
                        </a:solidFill>
                        <a:latin typeface="Century Gothic Paneuropean Bold"/>
                        <a:ea typeface="Century Gothic Paneuropean Bold"/>
                        <a:cs typeface="Century Gothic Paneuropean Bold"/>
                        <a:sym typeface="Century Gothic Paneuropean Bold"/>
                      </a:endParaRPr>
                    </a:p>
                    <a:p>
                      <a:pPr algn="l">
                        <a:lnSpc>
                          <a:spcPts val="1859"/>
                        </a:lnSpc>
                      </a:pPr>
                      <a:r>
                        <a:rPr lang="en-US" sz="1549">
                          <a:solidFill>
                            <a:srgbClr val="3C3834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Actos de corrupción, opacidad, fraude, soborno y soborno trasnacional y fomentar prácticas comerciales responsables y justas.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549">
                        <a:solidFill>
                          <a:srgbClr val="3C3834"/>
                        </a:solidFill>
                        <a:latin typeface="Century Gothic Paneuropean"/>
                        <a:ea typeface="Century Gothic Paneuropean"/>
                        <a:cs typeface="Century Gothic Paneuropean"/>
                        <a:sym typeface="Century Gothic Paneuropean"/>
                      </a:endParaRPr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19"/>
                        </a:lnSpc>
                        <a:defRPr/>
                      </a:pPr>
                      <a:r>
                        <a:rPr lang="en-US" sz="2599">
                          <a:solidFill>
                            <a:srgbClr val="BED600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Componentes</a:t>
                      </a:r>
                      <a:endParaRPr lang="en-US" sz="1100"/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2399"/>
                        </a:lnSpc>
                      </a:pPr>
                      <a:r>
                        <a:rPr lang="en-US" sz="1999" b="1">
                          <a:solidFill>
                            <a:srgbClr val="00B0CA"/>
                          </a:solidFill>
                          <a:latin typeface="Century Gothic Paneuropean Bold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Marco Normativo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999" b="1">
                        <a:solidFill>
                          <a:srgbClr val="00B0CA"/>
                        </a:solidFill>
                        <a:latin typeface="Century Gothic Paneuropean Bold"/>
                        <a:ea typeface="Century Gothic Paneuropean Bold"/>
                        <a:cs typeface="Century Gothic Paneuropean Bold"/>
                        <a:sym typeface="Century Gothic Paneuropean Bold"/>
                      </a:endParaRPr>
                    </a:p>
                    <a:p>
                      <a:pPr algn="l">
                        <a:lnSpc>
                          <a:spcPts val="1859"/>
                        </a:lnSpc>
                      </a:pPr>
                      <a:r>
                        <a:rPr lang="en-US" sz="1549">
                          <a:solidFill>
                            <a:srgbClr val="3C3834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Incluye políticas, procedimientos y formación para garantizar el cumplimiento normativo.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549">
                        <a:solidFill>
                          <a:srgbClr val="3C3834"/>
                        </a:solidFill>
                        <a:latin typeface="Century Gothic Paneuropean"/>
                        <a:ea typeface="Century Gothic Paneuropean"/>
                        <a:cs typeface="Century Gothic Paneuropean"/>
                        <a:sym typeface="Century Gothic Paneuropean"/>
                      </a:endParaRP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549">
                        <a:solidFill>
                          <a:srgbClr val="3C3834"/>
                        </a:solidFill>
                        <a:latin typeface="Century Gothic Paneuropean"/>
                        <a:ea typeface="Century Gothic Paneuropean"/>
                        <a:cs typeface="Century Gothic Paneuropean"/>
                        <a:sym typeface="Century Gothic Paneuropean"/>
                      </a:endParaRP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549">
                        <a:solidFill>
                          <a:srgbClr val="3C3834"/>
                        </a:solidFill>
                        <a:latin typeface="Century Gothic Paneuropean"/>
                        <a:ea typeface="Century Gothic Paneuropean"/>
                        <a:cs typeface="Century Gothic Paneuropean"/>
                        <a:sym typeface="Century Gothic Paneuropean"/>
                      </a:endParaRPr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119"/>
                        </a:lnSpc>
                        <a:defRPr/>
                      </a:pPr>
                      <a:r>
                        <a:rPr lang="en-US" sz="2599">
                          <a:solidFill>
                            <a:srgbClr val="BED600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Aplicación</a:t>
                      </a:r>
                      <a:endParaRPr lang="en-US" sz="1100"/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2399"/>
                        </a:lnSpc>
                      </a:pPr>
                      <a:r>
                        <a:rPr lang="en-US" sz="1999" b="1">
                          <a:solidFill>
                            <a:srgbClr val="00B0CA"/>
                          </a:solidFill>
                          <a:latin typeface="Century Gothic Paneuropean Bold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Alcance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999" b="1">
                        <a:solidFill>
                          <a:srgbClr val="00B0CA"/>
                        </a:solidFill>
                        <a:latin typeface="Century Gothic Paneuropean Bold"/>
                        <a:ea typeface="Century Gothic Paneuropean Bold"/>
                        <a:cs typeface="Century Gothic Paneuropean Bold"/>
                        <a:sym typeface="Century Gothic Paneuropean Bold"/>
                      </a:endParaRPr>
                    </a:p>
                    <a:p>
                      <a:pPr algn="l">
                        <a:lnSpc>
                          <a:spcPts val="1859"/>
                        </a:lnSpc>
                      </a:pPr>
                      <a:r>
                        <a:rPr lang="en-US" sz="1549">
                          <a:solidFill>
                            <a:srgbClr val="3C3834"/>
                          </a:solidFill>
                          <a:latin typeface="Century Gothic Paneuropean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Se implementa en proveedores y Socios de Negocios, para fortalecer la integridad en las relaciones comerciales y estratégicas que mantenemos.</a:t>
                      </a:r>
                    </a:p>
                    <a:p>
                      <a:pPr algn="l">
                        <a:lnSpc>
                          <a:spcPts val="1859"/>
                        </a:lnSpc>
                      </a:pPr>
                      <a:endParaRPr lang="en-US" sz="1549">
                        <a:solidFill>
                          <a:srgbClr val="3C3834"/>
                        </a:solidFill>
                        <a:latin typeface="Century Gothic Paneuropean"/>
                        <a:ea typeface="Century Gothic Paneuropean"/>
                        <a:cs typeface="Century Gothic Paneuropean"/>
                        <a:sym typeface="Century Gothic Paneuropean"/>
                      </a:endParaRPr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628">
                <a:tc gridSpan="3"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endParaRPr lang="en-US" sz="1100"/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endParaRPr lang="en-US" sz="1100"/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endParaRPr lang="en-US" sz="1100"/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8440174" y="5961791"/>
            <a:ext cx="8727615" cy="3171999"/>
            <a:chOff x="0" y="0"/>
            <a:chExt cx="1352136" cy="491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2136" cy="491426"/>
            </a:xfrm>
            <a:custGeom>
              <a:avLst/>
              <a:gdLst/>
              <a:ahLst/>
              <a:cxnLst/>
              <a:rect l="l" t="t" r="r" b="b"/>
              <a:pathLst>
                <a:path w="1352136" h="491426">
                  <a:moveTo>
                    <a:pt x="20402" y="0"/>
                  </a:moveTo>
                  <a:lnTo>
                    <a:pt x="1331734" y="0"/>
                  </a:lnTo>
                  <a:cubicBezTo>
                    <a:pt x="1337145" y="0"/>
                    <a:pt x="1342334" y="2150"/>
                    <a:pt x="1346160" y="5976"/>
                  </a:cubicBezTo>
                  <a:cubicBezTo>
                    <a:pt x="1349986" y="9802"/>
                    <a:pt x="1352136" y="14991"/>
                    <a:pt x="1352136" y="20402"/>
                  </a:cubicBezTo>
                  <a:lnTo>
                    <a:pt x="1352136" y="471023"/>
                  </a:lnTo>
                  <a:cubicBezTo>
                    <a:pt x="1352136" y="482291"/>
                    <a:pt x="1343002" y="491426"/>
                    <a:pt x="1331734" y="491426"/>
                  </a:cubicBezTo>
                  <a:lnTo>
                    <a:pt x="20402" y="491426"/>
                  </a:lnTo>
                  <a:cubicBezTo>
                    <a:pt x="14991" y="491426"/>
                    <a:pt x="9802" y="489276"/>
                    <a:pt x="5976" y="485450"/>
                  </a:cubicBezTo>
                  <a:cubicBezTo>
                    <a:pt x="2150" y="481624"/>
                    <a:pt x="0" y="476434"/>
                    <a:pt x="0" y="471023"/>
                  </a:cubicBezTo>
                  <a:lnTo>
                    <a:pt x="0" y="20402"/>
                  </a:lnTo>
                  <a:cubicBezTo>
                    <a:pt x="0" y="14991"/>
                    <a:pt x="2150" y="9802"/>
                    <a:pt x="5976" y="5976"/>
                  </a:cubicBezTo>
                  <a:cubicBezTo>
                    <a:pt x="9802" y="2150"/>
                    <a:pt x="14991" y="0"/>
                    <a:pt x="20402" y="0"/>
                  </a:cubicBezTo>
                  <a:close/>
                </a:path>
              </a:pathLst>
            </a:custGeom>
            <a:blipFill>
              <a:blip r:embed="rId3"/>
              <a:stretch>
                <a:fillRect t="-32372" b="-5105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95325" y="2214831"/>
            <a:ext cx="7067831" cy="231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 de Transparencia y Ética Empresarial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5325" y="4896148"/>
            <a:ext cx="6137272" cy="30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 Auna nos comprometemos a: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4534" y="5680370"/>
            <a:ext cx="6137272" cy="266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>
                <a:solidFill>
                  <a:srgbClr val="3C383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Operar conforme a las leyes y normas aplicables, garantizando transparencia e integridad. El PTEE es el marco para </a:t>
            </a:r>
            <a:r>
              <a:rPr lang="en-US" sz="1800" b="1">
                <a:solidFill>
                  <a:srgbClr val="3C383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gestionar riesgos de corrupción, opacidad y fraude y soborno,</a:t>
            </a:r>
            <a:r>
              <a:rPr lang="en-US" sz="1800">
                <a:solidFill>
                  <a:srgbClr val="3C383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compilando de manera integral </a:t>
            </a:r>
          </a:p>
          <a:p>
            <a:pPr algn="just">
              <a:lnSpc>
                <a:spcPts val="2160"/>
              </a:lnSpc>
            </a:pPr>
            <a:endParaRPr lang="en-US" sz="1800">
              <a:solidFill>
                <a:srgbClr val="3C3834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marL="388620" lvl="1" indent="-194310" algn="just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3C383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Circular 20211700000005-5 y 2022151000000053-5 de Supersalud, </a:t>
            </a:r>
          </a:p>
          <a:p>
            <a:pPr marL="388620" lvl="1" indent="-194310" algn="just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3C383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Circular-Externa-100-000011 de Supersociedades.</a:t>
            </a:r>
          </a:p>
          <a:p>
            <a:pPr marL="388620" lvl="1" indent="-194310" algn="just">
              <a:lnSpc>
                <a:spcPts val="2160"/>
              </a:lnSpc>
              <a:buFont typeface="Arial"/>
              <a:buChar char="•"/>
            </a:pPr>
            <a:r>
              <a:rPr lang="en-US" sz="1800">
                <a:solidFill>
                  <a:srgbClr val="3C383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Principios éticos y buenas prácticas empresariales.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84599" y="9775103"/>
            <a:ext cx="1028700" cy="1197904"/>
          </a:xfrm>
          <a:custGeom>
            <a:avLst/>
            <a:gdLst/>
            <a:ahLst/>
            <a:cxnLst/>
            <a:rect l="l" t="t" r="r" b="b"/>
            <a:pathLst>
              <a:path w="1028700" h="1197904">
                <a:moveTo>
                  <a:pt x="0" y="0"/>
                </a:moveTo>
                <a:lnTo>
                  <a:pt x="1028700" y="0"/>
                </a:lnTo>
                <a:lnTo>
                  <a:pt x="1028700" y="1197903"/>
                </a:lnTo>
                <a:lnTo>
                  <a:pt x="0" y="1197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2688" y="3223781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0" y="0"/>
                </a:moveTo>
                <a:lnTo>
                  <a:pt x="1288629" y="0"/>
                </a:lnTo>
                <a:lnTo>
                  <a:pt x="1288629" y="126479"/>
                </a:lnTo>
                <a:lnTo>
                  <a:pt x="0" y="126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5553170" y="3223781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1288629" y="0"/>
                </a:moveTo>
                <a:lnTo>
                  <a:pt x="0" y="0"/>
                </a:lnTo>
                <a:lnTo>
                  <a:pt x="0" y="126479"/>
                </a:lnTo>
                <a:lnTo>
                  <a:pt x="1288629" y="126479"/>
                </a:lnTo>
                <a:lnTo>
                  <a:pt x="12886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62688" y="5801307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0" y="0"/>
                </a:moveTo>
                <a:lnTo>
                  <a:pt x="1288629" y="0"/>
                </a:lnTo>
                <a:lnTo>
                  <a:pt x="1288629" y="126479"/>
                </a:lnTo>
                <a:lnTo>
                  <a:pt x="0" y="126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5553170" y="5630380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1288629" y="0"/>
                </a:moveTo>
                <a:lnTo>
                  <a:pt x="0" y="0"/>
                </a:lnTo>
                <a:lnTo>
                  <a:pt x="0" y="126478"/>
                </a:lnTo>
                <a:lnTo>
                  <a:pt x="1288629" y="126478"/>
                </a:lnTo>
                <a:lnTo>
                  <a:pt x="12886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62688" y="7623758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0" y="0"/>
                </a:moveTo>
                <a:lnTo>
                  <a:pt x="1288629" y="0"/>
                </a:lnTo>
                <a:lnTo>
                  <a:pt x="1288629" y="126479"/>
                </a:lnTo>
                <a:lnTo>
                  <a:pt x="0" y="126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5553170" y="7750237"/>
            <a:ext cx="1288629" cy="126479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1288629" y="0"/>
                </a:moveTo>
                <a:lnTo>
                  <a:pt x="0" y="0"/>
                </a:lnTo>
                <a:lnTo>
                  <a:pt x="0" y="126479"/>
                </a:lnTo>
                <a:lnTo>
                  <a:pt x="1288629" y="126479"/>
                </a:lnTo>
                <a:lnTo>
                  <a:pt x="12886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247548" y="2820668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0" y="0"/>
                </a:moveTo>
                <a:lnTo>
                  <a:pt x="1529115" y="0"/>
                </a:lnTo>
                <a:lnTo>
                  <a:pt x="1529115" y="1954141"/>
                </a:lnTo>
                <a:lnTo>
                  <a:pt x="0" y="1954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304948" y="2820668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1529115" y="0"/>
                </a:moveTo>
                <a:lnTo>
                  <a:pt x="0" y="0"/>
                </a:lnTo>
                <a:lnTo>
                  <a:pt x="0" y="1954141"/>
                </a:lnTo>
                <a:lnTo>
                  <a:pt x="1529115" y="1954141"/>
                </a:lnTo>
                <a:lnTo>
                  <a:pt x="1529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47548" y="7304159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0" y="0"/>
                </a:moveTo>
                <a:lnTo>
                  <a:pt x="1529115" y="0"/>
                </a:lnTo>
                <a:lnTo>
                  <a:pt x="1529115" y="1954141"/>
                </a:lnTo>
                <a:lnTo>
                  <a:pt x="0" y="1954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9304948" y="7304159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1529115" y="0"/>
                </a:moveTo>
                <a:lnTo>
                  <a:pt x="0" y="0"/>
                </a:lnTo>
                <a:lnTo>
                  <a:pt x="0" y="1954141"/>
                </a:lnTo>
                <a:lnTo>
                  <a:pt x="1529115" y="1954141"/>
                </a:lnTo>
                <a:lnTo>
                  <a:pt x="15291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247548" y="5062414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1529115" y="0"/>
                </a:moveTo>
                <a:lnTo>
                  <a:pt x="0" y="0"/>
                </a:lnTo>
                <a:lnTo>
                  <a:pt x="0" y="1954140"/>
                </a:lnTo>
                <a:lnTo>
                  <a:pt x="1529115" y="1954140"/>
                </a:lnTo>
                <a:lnTo>
                  <a:pt x="152911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04948" y="5062414"/>
            <a:ext cx="1529115" cy="1954141"/>
          </a:xfrm>
          <a:custGeom>
            <a:avLst/>
            <a:gdLst/>
            <a:ahLst/>
            <a:cxnLst/>
            <a:rect l="l" t="t" r="r" b="b"/>
            <a:pathLst>
              <a:path w="1529115" h="1954141">
                <a:moveTo>
                  <a:pt x="0" y="0"/>
                </a:moveTo>
                <a:lnTo>
                  <a:pt x="1529115" y="0"/>
                </a:lnTo>
                <a:lnTo>
                  <a:pt x="1529115" y="1954140"/>
                </a:lnTo>
                <a:lnTo>
                  <a:pt x="0" y="19541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982576" y="2648503"/>
            <a:ext cx="2980954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Opacidad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648503"/>
            <a:ext cx="4095845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Corrupción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82576" y="5118785"/>
            <a:ext cx="2980954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Soborno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9503" y="5118785"/>
            <a:ext cx="3575043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Fraude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82576" y="3206058"/>
            <a:ext cx="3251460" cy="82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Falta de claridad o transparencia en las actividades empresariales o comerciales.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73085" y="3206058"/>
            <a:ext cx="3251460" cy="137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 el uso indebido del poder, público o privado, para obtener beneficios personales, mediante prácticas deshonestas que afectan el interés colectivo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82576" y="5676950"/>
            <a:ext cx="4521483" cy="165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Ofrecimiento de dinero u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objeto de valor a una persona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para conseguir un favor o un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beneficio personal, o para que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 cumpla con una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determinada obligación 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8468" y="5676950"/>
            <a:ext cx="4706077" cy="165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Cualquier acto deshonesto, omisión intencional, negligente e ilegal caracterizado por ser un engaño, ocultación o violación de confianza, que no requiere la aplicación de amenaza, o fuerza física, con el fin de apropiarse de dinero, bienes o servicios.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82576" y="7589067"/>
            <a:ext cx="2980954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Riesgo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3584" y="7589067"/>
            <a:ext cx="4400961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27AAC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Soborno Transnacional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82576" y="8147232"/>
            <a:ext cx="3251460" cy="137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Cualquier evento, amenaza, acto u omisión que en algún momento pueda comprometer el logro de los objetivos de la entidad.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292434" y="8147232"/>
            <a:ext cx="5416980" cy="193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 Es el acto en virtud del cual uno  o 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varios  empleados, contratistas,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administradores, o asociados,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dan, ofrecen, o prometen, a un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servidor público extranjero, directa o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indirectamente sumas de dinero,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cualquier objeto de valor.</a:t>
            </a:r>
          </a:p>
        </p:txBody>
      </p:sp>
      <p:sp>
        <p:nvSpPr>
          <p:cNvPr id="27" name="Freeform 27"/>
          <p:cNvSpPr/>
          <p:nvPr/>
        </p:nvSpPr>
        <p:spPr>
          <a:xfrm>
            <a:off x="9689617" y="3447766"/>
            <a:ext cx="759777" cy="699945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7" y="0"/>
                </a:lnTo>
                <a:lnTo>
                  <a:pt x="759777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7605348" y="3396065"/>
            <a:ext cx="813515" cy="803347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607293" y="5644828"/>
            <a:ext cx="809625" cy="789312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l="-1579" t="-2076" r="-1362" b="-3514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664693" y="5632606"/>
            <a:ext cx="809625" cy="813756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7607293" y="7882681"/>
            <a:ext cx="809625" cy="797097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l="-1161" t="-2036" r="-1538" b="-2276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677404" y="7876417"/>
            <a:ext cx="784202" cy="809625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 l="-2575" t="-1412" r="-3409" b="-1244"/>
            </a:stretch>
          </a:blipFill>
          <a:ln cap="sq">
            <a:noFill/>
            <a:prstDash val="solid"/>
            <a:miter/>
          </a:ln>
        </p:spPr>
      </p:sp>
      <p:sp>
        <p:nvSpPr>
          <p:cNvPr id="33" name="TextBox 33"/>
          <p:cNvSpPr txBox="1"/>
          <p:nvPr/>
        </p:nvSpPr>
        <p:spPr>
          <a:xfrm>
            <a:off x="2345270" y="1448390"/>
            <a:ext cx="13597461" cy="77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¿Cuales riesgos busca prevenir el PTEE?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t="-78033" b="-7803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033" b="-78033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284274" y="2395651"/>
          <a:ext cx="15719452" cy="7759443"/>
        </p:xfrm>
        <a:graphic>
          <a:graphicData uri="http://schemas.openxmlformats.org/drawingml/2006/table">
            <a:tbl>
              <a:tblPr/>
              <a:tblGrid>
                <a:gridCol w="1571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63957">
                <a:tc>
                  <a:txBody>
                    <a:bodyPr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endParaRPr lang="en-US" sz="1100"/>
                    </a:p>
                  </a:txBody>
                  <a:tcPr marL="110430" marR="110430" marT="110430" marB="110430" anchor="ctr">
                    <a:lnL w="476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486">
                <a:tc>
                  <a:txBody>
                    <a:bodyPr/>
                    <a:lstStyle/>
                    <a:p>
                      <a:pPr algn="l">
                        <a:lnSpc>
                          <a:spcPts val="3480"/>
                        </a:lnSpc>
                        <a:defRPr/>
                      </a:pPr>
                      <a:endParaRPr lang="en-US" sz="1100"/>
                    </a:p>
                  </a:txBody>
                  <a:tcPr marL="110430" marR="110430" marT="110430" marB="110430" anchor="ctr">
                    <a:lnL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ED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896296" y="2677078"/>
            <a:ext cx="11258771" cy="63330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74446" y="1475994"/>
            <a:ext cx="13597461" cy="77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¿Cómo identificar un acto de soborno?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3" b="-7803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5348365" y="2850947"/>
            <a:ext cx="12245672" cy="6888190"/>
          </a:xfrm>
          <a:custGeom>
            <a:avLst/>
            <a:gdLst/>
            <a:ahLst/>
            <a:cxnLst/>
            <a:rect l="l" t="t" r="r" b="b"/>
            <a:pathLst>
              <a:path w="12245672" h="6888190">
                <a:moveTo>
                  <a:pt x="0" y="0"/>
                </a:moveTo>
                <a:lnTo>
                  <a:pt x="12245672" y="0"/>
                </a:lnTo>
                <a:lnTo>
                  <a:pt x="12245672" y="6888191"/>
                </a:lnTo>
                <a:lnTo>
                  <a:pt x="0" y="688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5974" y="4448988"/>
            <a:ext cx="3688542" cy="440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Adoptado por e</a:t>
            </a:r>
            <a:r>
              <a:rPr lang="en-US" sz="1700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 Board of Directors de Auna, complementa nuestro Código de Conducta y establece los </a:t>
            </a:r>
            <a:r>
              <a:rPr lang="en-US" sz="1700" b="1" u="none" strike="noStrike">
                <a:solidFill>
                  <a:srgbClr val="79797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principios y lineamientos </a:t>
            </a:r>
            <a:r>
              <a:rPr lang="en-US" sz="1700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que deben cumplir proveedores, terceros y socios de negocio que suministran bienes o servicios, o actúan en representación de Auna, incluidos contratistas independientes y profesionales.</a:t>
            </a:r>
          </a:p>
          <a:p>
            <a:pPr marL="0" lvl="0" indent="0" algn="just">
              <a:lnSpc>
                <a:spcPts val="2380"/>
              </a:lnSpc>
              <a:spcBef>
                <a:spcPct val="0"/>
              </a:spcBef>
            </a:pPr>
            <a:endParaRPr lang="en-US" sz="1700" u="none" strike="noStrike">
              <a:solidFill>
                <a:srgbClr val="797979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sz="1700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Esperamos que todos ellos </a:t>
            </a:r>
            <a:r>
              <a:rPr lang="en-US" sz="1700" b="1" u="none" strike="noStrike">
                <a:solidFill>
                  <a:srgbClr val="79797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compartan y adopten prácticas de integridad y transparencia.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5974" y="1439575"/>
            <a:ext cx="16370787" cy="141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8"/>
              </a:lnSpc>
            </a:pPr>
            <a:r>
              <a:rPr lang="en-US" sz="510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Código de Conducta para Proveedores y Socios de Negocio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5974" y="3700975"/>
            <a:ext cx="1810531" cy="28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95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Alcance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7750" y="2871318"/>
            <a:ext cx="5592500" cy="5571529"/>
          </a:xfrm>
          <a:custGeom>
            <a:avLst/>
            <a:gdLst/>
            <a:ahLst/>
            <a:cxnLst/>
            <a:rect l="l" t="t" r="r" b="b"/>
            <a:pathLst>
              <a:path w="5592500" h="5571529">
                <a:moveTo>
                  <a:pt x="0" y="0"/>
                </a:moveTo>
                <a:lnTo>
                  <a:pt x="5592500" y="0"/>
                </a:lnTo>
                <a:lnTo>
                  <a:pt x="5592500" y="5571529"/>
                </a:lnTo>
                <a:lnTo>
                  <a:pt x="0" y="557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45050" y="3137203"/>
            <a:ext cx="969153" cy="675984"/>
          </a:xfrm>
          <a:custGeom>
            <a:avLst/>
            <a:gdLst/>
            <a:ahLst/>
            <a:cxnLst/>
            <a:rect l="l" t="t" r="r" b="b"/>
            <a:pathLst>
              <a:path w="969153" h="675984">
                <a:moveTo>
                  <a:pt x="0" y="0"/>
                </a:moveTo>
                <a:lnTo>
                  <a:pt x="969153" y="0"/>
                </a:lnTo>
                <a:lnTo>
                  <a:pt x="969153" y="675984"/>
                </a:lnTo>
                <a:lnTo>
                  <a:pt x="0" y="675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2245050" y="6680159"/>
            <a:ext cx="969153" cy="675984"/>
          </a:xfrm>
          <a:custGeom>
            <a:avLst/>
            <a:gdLst/>
            <a:ahLst/>
            <a:cxnLst/>
            <a:rect l="l" t="t" r="r" b="b"/>
            <a:pathLst>
              <a:path w="969153" h="675984">
                <a:moveTo>
                  <a:pt x="0" y="0"/>
                </a:moveTo>
                <a:lnTo>
                  <a:pt x="969153" y="0"/>
                </a:lnTo>
                <a:lnTo>
                  <a:pt x="969153" y="675985"/>
                </a:lnTo>
                <a:lnTo>
                  <a:pt x="0" y="675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5072568" y="3137203"/>
            <a:ext cx="969153" cy="675984"/>
          </a:xfrm>
          <a:custGeom>
            <a:avLst/>
            <a:gdLst/>
            <a:ahLst/>
            <a:cxnLst/>
            <a:rect l="l" t="t" r="r" b="b"/>
            <a:pathLst>
              <a:path w="969153" h="675984">
                <a:moveTo>
                  <a:pt x="969154" y="0"/>
                </a:moveTo>
                <a:lnTo>
                  <a:pt x="0" y="0"/>
                </a:lnTo>
                <a:lnTo>
                  <a:pt x="0" y="675984"/>
                </a:lnTo>
                <a:lnTo>
                  <a:pt x="969154" y="675984"/>
                </a:lnTo>
                <a:lnTo>
                  <a:pt x="9691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5072568" y="6680159"/>
            <a:ext cx="969153" cy="675984"/>
          </a:xfrm>
          <a:custGeom>
            <a:avLst/>
            <a:gdLst/>
            <a:ahLst/>
            <a:cxnLst/>
            <a:rect l="l" t="t" r="r" b="b"/>
            <a:pathLst>
              <a:path w="969153" h="675984">
                <a:moveTo>
                  <a:pt x="969154" y="0"/>
                </a:moveTo>
                <a:lnTo>
                  <a:pt x="0" y="0"/>
                </a:lnTo>
                <a:lnTo>
                  <a:pt x="0" y="675985"/>
                </a:lnTo>
                <a:lnTo>
                  <a:pt x="969154" y="675985"/>
                </a:lnTo>
                <a:lnTo>
                  <a:pt x="9691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490745" y="6717184"/>
            <a:ext cx="1101751" cy="1101751"/>
          </a:xfrm>
          <a:custGeom>
            <a:avLst/>
            <a:gdLst/>
            <a:ahLst/>
            <a:cxnLst/>
            <a:rect l="l" t="t" r="r" b="b"/>
            <a:pathLst>
              <a:path w="1101751" h="1101751">
                <a:moveTo>
                  <a:pt x="0" y="0"/>
                </a:moveTo>
                <a:lnTo>
                  <a:pt x="1101751" y="0"/>
                </a:lnTo>
                <a:lnTo>
                  <a:pt x="1101751" y="1101751"/>
                </a:lnTo>
                <a:lnTo>
                  <a:pt x="0" y="1101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41519" y="6588939"/>
            <a:ext cx="1143191" cy="1101751"/>
          </a:xfrm>
          <a:custGeom>
            <a:avLst/>
            <a:gdLst/>
            <a:ahLst/>
            <a:cxnLst/>
            <a:rect l="l" t="t" r="r" b="b"/>
            <a:pathLst>
              <a:path w="1143191" h="1101751">
                <a:moveTo>
                  <a:pt x="0" y="0"/>
                </a:moveTo>
                <a:lnTo>
                  <a:pt x="1143191" y="0"/>
                </a:lnTo>
                <a:lnTo>
                  <a:pt x="1143191" y="1101750"/>
                </a:lnTo>
                <a:lnTo>
                  <a:pt x="0" y="1101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47617" y="3681858"/>
            <a:ext cx="1101751" cy="1101751"/>
          </a:xfrm>
          <a:custGeom>
            <a:avLst/>
            <a:gdLst/>
            <a:ahLst/>
            <a:cxnLst/>
            <a:rect l="l" t="t" r="r" b="b"/>
            <a:pathLst>
              <a:path w="1101751" h="1101751">
                <a:moveTo>
                  <a:pt x="0" y="0"/>
                </a:moveTo>
                <a:lnTo>
                  <a:pt x="1101751" y="0"/>
                </a:lnTo>
                <a:lnTo>
                  <a:pt x="1101751" y="1101751"/>
                </a:lnTo>
                <a:lnTo>
                  <a:pt x="0" y="1101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63489" y="3831953"/>
            <a:ext cx="1143191" cy="1101751"/>
          </a:xfrm>
          <a:custGeom>
            <a:avLst/>
            <a:gdLst/>
            <a:ahLst/>
            <a:cxnLst/>
            <a:rect l="l" t="t" r="r" b="b"/>
            <a:pathLst>
              <a:path w="1143191" h="1101751">
                <a:moveTo>
                  <a:pt x="0" y="0"/>
                </a:moveTo>
                <a:lnTo>
                  <a:pt x="1143192" y="0"/>
                </a:lnTo>
                <a:lnTo>
                  <a:pt x="1143192" y="1101750"/>
                </a:lnTo>
                <a:lnTo>
                  <a:pt x="0" y="1101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910508"/>
            <a:ext cx="3739068" cy="40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3C4C5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Cumplimiento Normativo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7464" y="3556693"/>
            <a:ext cx="3140305" cy="110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Operar en conformidad con las leyes y regulaciones aplicables en materia de anticorrupción..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8344" y="6213397"/>
            <a:ext cx="3949424" cy="82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b="1">
                <a:solidFill>
                  <a:srgbClr val="3C4C5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Cumplimiento del Código de Conducta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8159" y="7101714"/>
            <a:ext cx="3739068" cy="165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Conocer, entender y cumplir  nuestro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Código de Conducta para Proveedores y Socios de Negocio y política anticorrupción el cual se</a:t>
            </a:r>
          </a:p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encuentra disponible en el</a:t>
            </a:r>
          </a:p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siguiente enlace: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19003" y="2986195"/>
            <a:ext cx="3140305" cy="82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C4C5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Responsabilidad Corporativa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1824" y="3923627"/>
            <a:ext cx="3140305" cy="137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Si observan un incumplimiento del PTEE o el código de conducta para proveedores, deben hacer la denuncia en el siguiente enlace: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64645" y="6152656"/>
            <a:ext cx="3285946" cy="82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3C4C5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Compromiso con la transparencia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91824" y="7120385"/>
            <a:ext cx="3140305" cy="1931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Garantizar prácticas comerciales claras trasparentes y evitar un conflictos de intereses, y si existe, declararlo.</a:t>
            </a:r>
          </a:p>
          <a:p>
            <a:pPr marL="345439" lvl="1" indent="-172720" algn="l">
              <a:lnSpc>
                <a:spcPts val="2239"/>
              </a:lnSpc>
              <a:spcBef>
                <a:spcPct val="0"/>
              </a:spcBef>
              <a:buFont typeface="Arial"/>
              <a:buChar char="•"/>
            </a:pPr>
            <a:r>
              <a:rPr lang="en-US" sz="15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Hacer la capatación anual del PTEE.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9798" y="1309256"/>
            <a:ext cx="14568404" cy="77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>
                <a:solidFill>
                  <a:srgbClr val="BED6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Como Proveedor y Socio de Negocio Debo: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12087" y="8964258"/>
            <a:ext cx="1085141" cy="54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 b="1" u="sng">
                <a:solidFill>
                  <a:srgbClr val="63696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  <a:hlinkClick r:id="rId14" tooltip="https://aunainvestors.com/Spanish/gobierno-corporativo/documentos-de-gobierno/default.aspx"/>
              </a:rPr>
              <a:t>Ver aquí</a:t>
            </a:r>
          </a:p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endParaRPr lang="en-US" sz="1599" b="1" u="sng">
              <a:solidFill>
                <a:srgbClr val="63696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  <a:hlinkClick r:id="rId14" tooltip="https://aunainvestors.com/Spanish/gobierno-corporativo/documentos-de-gobierno/default.aspx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664645" y="5414890"/>
            <a:ext cx="2217908" cy="27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b="1" u="sng">
                <a:solidFill>
                  <a:srgbClr val="63696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  <a:hlinkClick r:id="rId15" tooltip="https://www.gestionetica.com/auna/welcome.html"/>
              </a:rPr>
              <a:t>Canal de Denuncias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78033" b="-7803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3447" y="1719394"/>
            <a:ext cx="1526937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</a:t>
            </a:r>
            <a:r>
              <a:rPr lang="en-US" sz="5100" dirty="0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100" dirty="0" err="1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Procedimiento</a:t>
            </a:r>
            <a:r>
              <a:rPr lang="en-US" sz="5100" dirty="0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de Control de </a:t>
            </a:r>
            <a:r>
              <a:rPr lang="en-US" sz="5100" dirty="0" err="1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Regalos</a:t>
            </a:r>
            <a:endParaRPr lang="en-US" sz="5100" dirty="0">
              <a:solidFill>
                <a:srgbClr val="BED601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079579" y="4755141"/>
            <a:ext cx="1386955" cy="1386955"/>
          </a:xfrm>
          <a:custGeom>
            <a:avLst/>
            <a:gdLst/>
            <a:ahLst/>
            <a:cxnLst/>
            <a:rect l="l" t="t" r="r" b="b"/>
            <a:pathLst>
              <a:path w="1386955" h="1386955">
                <a:moveTo>
                  <a:pt x="0" y="0"/>
                </a:moveTo>
                <a:lnTo>
                  <a:pt x="1386956" y="0"/>
                </a:lnTo>
                <a:lnTo>
                  <a:pt x="1386956" y="1386955"/>
                </a:lnTo>
                <a:lnTo>
                  <a:pt x="0" y="138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8468822" y="4697060"/>
            <a:ext cx="1386955" cy="1386955"/>
          </a:xfrm>
          <a:custGeom>
            <a:avLst/>
            <a:gdLst/>
            <a:ahLst/>
            <a:cxnLst/>
            <a:rect l="l" t="t" r="r" b="b"/>
            <a:pathLst>
              <a:path w="1386955" h="1386955">
                <a:moveTo>
                  <a:pt x="0" y="0"/>
                </a:moveTo>
                <a:lnTo>
                  <a:pt x="1386955" y="0"/>
                </a:lnTo>
                <a:lnTo>
                  <a:pt x="1386955" y="1386956"/>
                </a:lnTo>
                <a:lnTo>
                  <a:pt x="0" y="138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8822772" y="4895764"/>
            <a:ext cx="511306" cy="818090"/>
          </a:xfrm>
          <a:custGeom>
            <a:avLst/>
            <a:gdLst/>
            <a:ahLst/>
            <a:cxnLst/>
            <a:rect l="l" t="t" r="r" b="b"/>
            <a:pathLst>
              <a:path w="511306" h="818090">
                <a:moveTo>
                  <a:pt x="0" y="0"/>
                </a:moveTo>
                <a:lnTo>
                  <a:pt x="511306" y="0"/>
                </a:lnTo>
                <a:lnTo>
                  <a:pt x="511306" y="818090"/>
                </a:lnTo>
                <a:lnTo>
                  <a:pt x="0" y="81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08519" y="4759157"/>
            <a:ext cx="1386955" cy="1386955"/>
          </a:xfrm>
          <a:custGeom>
            <a:avLst/>
            <a:gdLst/>
            <a:ahLst/>
            <a:cxnLst/>
            <a:rect l="l" t="t" r="r" b="b"/>
            <a:pathLst>
              <a:path w="1386955" h="1386955">
                <a:moveTo>
                  <a:pt x="0" y="0"/>
                </a:moveTo>
                <a:lnTo>
                  <a:pt x="1386955" y="0"/>
                </a:lnTo>
                <a:lnTo>
                  <a:pt x="1386955" y="1386956"/>
                </a:lnTo>
                <a:lnTo>
                  <a:pt x="0" y="1386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/>
          <p:cNvSpPr/>
          <p:nvPr/>
        </p:nvSpPr>
        <p:spPr>
          <a:xfrm>
            <a:off x="14251691" y="4990286"/>
            <a:ext cx="566473" cy="823961"/>
          </a:xfrm>
          <a:custGeom>
            <a:avLst/>
            <a:gdLst/>
            <a:ahLst/>
            <a:cxnLst/>
            <a:rect l="l" t="t" r="r" b="b"/>
            <a:pathLst>
              <a:path w="566473" h="823961">
                <a:moveTo>
                  <a:pt x="0" y="0"/>
                </a:moveTo>
                <a:lnTo>
                  <a:pt x="566473" y="0"/>
                </a:lnTo>
                <a:lnTo>
                  <a:pt x="566473" y="823960"/>
                </a:lnTo>
                <a:lnTo>
                  <a:pt x="0" y="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22338" y="4986269"/>
            <a:ext cx="289069" cy="781268"/>
          </a:xfrm>
          <a:custGeom>
            <a:avLst/>
            <a:gdLst/>
            <a:ahLst/>
            <a:cxnLst/>
            <a:rect l="l" t="t" r="r" b="b"/>
            <a:pathLst>
              <a:path w="289069" h="781268">
                <a:moveTo>
                  <a:pt x="0" y="0"/>
                </a:moveTo>
                <a:lnTo>
                  <a:pt x="289070" y="0"/>
                </a:lnTo>
                <a:lnTo>
                  <a:pt x="289070" y="781269"/>
                </a:lnTo>
                <a:lnTo>
                  <a:pt x="0" y="781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711589" y="7107089"/>
            <a:ext cx="2901421" cy="1588528"/>
          </a:xfrm>
          <a:custGeom>
            <a:avLst/>
            <a:gdLst/>
            <a:ahLst/>
            <a:cxnLst/>
            <a:rect l="l" t="t" r="r" b="b"/>
            <a:pathLst>
              <a:path w="2901421" h="1588528">
                <a:moveTo>
                  <a:pt x="0" y="0"/>
                </a:moveTo>
                <a:lnTo>
                  <a:pt x="2901421" y="0"/>
                </a:lnTo>
                <a:lnTo>
                  <a:pt x="2901421" y="1588528"/>
                </a:lnTo>
                <a:lnTo>
                  <a:pt x="0" y="15885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65158" y="6927020"/>
            <a:ext cx="2073677" cy="1358258"/>
          </a:xfrm>
          <a:custGeom>
            <a:avLst/>
            <a:gdLst/>
            <a:ahLst/>
            <a:cxnLst/>
            <a:rect l="l" t="t" r="r" b="b"/>
            <a:pathLst>
              <a:path w="2073677" h="1358258">
                <a:moveTo>
                  <a:pt x="0" y="0"/>
                </a:moveTo>
                <a:lnTo>
                  <a:pt x="2073677" y="0"/>
                </a:lnTo>
                <a:lnTo>
                  <a:pt x="2073677" y="1358259"/>
                </a:lnTo>
                <a:lnTo>
                  <a:pt x="0" y="1358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7832" y="6657411"/>
            <a:ext cx="1738083" cy="2317444"/>
          </a:xfrm>
          <a:custGeom>
            <a:avLst/>
            <a:gdLst/>
            <a:ahLst/>
            <a:cxnLst/>
            <a:rect l="l" t="t" r="r" b="b"/>
            <a:pathLst>
              <a:path w="1738083" h="2317444">
                <a:moveTo>
                  <a:pt x="0" y="0"/>
                </a:moveTo>
                <a:lnTo>
                  <a:pt x="1738082" y="0"/>
                </a:lnTo>
                <a:lnTo>
                  <a:pt x="1738082" y="2317443"/>
                </a:lnTo>
                <a:lnTo>
                  <a:pt x="0" y="23174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15433" y="3262995"/>
            <a:ext cx="1532956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3260"/>
              </a:lnSpc>
            </a:pPr>
            <a:r>
              <a:rPr lang="es-CO" sz="2000" b="1" spc="90" dirty="0" smtClean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 </a:t>
            </a:r>
            <a:r>
              <a:rPr lang="es-CO" sz="2000" b="1" spc="90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Auna no estamos en posición de aceptar regalos u obsequios que no cumplan con las siguientes </a:t>
            </a:r>
            <a:r>
              <a:rPr lang="es-CO" sz="2000" b="1" spc="90" dirty="0" smtClean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condiciones</a:t>
            </a:r>
            <a:r>
              <a:rPr lang="en-US" sz="2000" b="1" spc="90" dirty="0" smtClean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:  </a:t>
            </a:r>
            <a:endParaRPr lang="en-US" sz="2000" b="1" spc="90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3447" y="6146354"/>
            <a:ext cx="3966853" cy="6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Solo se acepta Merchandising u objetos promocionales.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43475" y="6088273"/>
            <a:ext cx="3181206" cy="6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El valor no debe superar los US$50.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64635" y="6146354"/>
            <a:ext cx="4488188" cy="6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El regalo no debe implicar un beneficio</a:t>
            </a:r>
          </a:p>
          <a:p>
            <a:pPr marL="0" lvl="0" indent="0" algn="just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79797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indebido en las operaciones de Auna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78033" b="-7803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2268" y="3528172"/>
            <a:ext cx="3692341" cy="2523567"/>
            <a:chOff x="0" y="0"/>
            <a:chExt cx="1404462" cy="959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4463" cy="959894"/>
            </a:xfrm>
            <a:custGeom>
              <a:avLst/>
              <a:gdLst/>
              <a:ahLst/>
              <a:cxnLst/>
              <a:rect l="l" t="t" r="r" b="b"/>
              <a:pathLst>
                <a:path w="1404463" h="959894">
                  <a:moveTo>
                    <a:pt x="1280002" y="959894"/>
                  </a:moveTo>
                  <a:lnTo>
                    <a:pt x="124460" y="959894"/>
                  </a:lnTo>
                  <a:cubicBezTo>
                    <a:pt x="55880" y="959894"/>
                    <a:pt x="0" y="904014"/>
                    <a:pt x="0" y="83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35434"/>
                  </a:lnTo>
                  <a:cubicBezTo>
                    <a:pt x="1404463" y="904014"/>
                    <a:pt x="1348582" y="959894"/>
                    <a:pt x="1280002" y="959894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497285" y="3528172"/>
            <a:ext cx="3692341" cy="2523567"/>
            <a:chOff x="0" y="0"/>
            <a:chExt cx="1404462" cy="959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4463" cy="959894"/>
            </a:xfrm>
            <a:custGeom>
              <a:avLst/>
              <a:gdLst/>
              <a:ahLst/>
              <a:cxnLst/>
              <a:rect l="l" t="t" r="r" b="b"/>
              <a:pathLst>
                <a:path w="1404463" h="959894">
                  <a:moveTo>
                    <a:pt x="1280002" y="959894"/>
                  </a:moveTo>
                  <a:lnTo>
                    <a:pt x="124460" y="959894"/>
                  </a:lnTo>
                  <a:cubicBezTo>
                    <a:pt x="55880" y="959894"/>
                    <a:pt x="0" y="904014"/>
                    <a:pt x="0" y="83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35434"/>
                  </a:lnTo>
                  <a:cubicBezTo>
                    <a:pt x="1404463" y="904014"/>
                    <a:pt x="1348582" y="959894"/>
                    <a:pt x="1280002" y="959894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04879" y="3727662"/>
            <a:ext cx="3327119" cy="1848875"/>
            <a:chOff x="0" y="0"/>
            <a:chExt cx="4436158" cy="2465167"/>
          </a:xfrm>
        </p:grpSpPr>
        <p:sp>
          <p:nvSpPr>
            <p:cNvPr id="7" name="TextBox 7"/>
            <p:cNvSpPr txBox="1"/>
            <p:nvPr/>
          </p:nvSpPr>
          <p:spPr>
            <a:xfrm>
              <a:off x="706729" y="-38100"/>
              <a:ext cx="3022701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13414"/>
              <a:ext cx="4436158" cy="175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Ofrecer o recibir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pagos ilegales para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obtener beneficios</a:t>
              </a:r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indebidos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38503" y="2952066"/>
            <a:ext cx="1152212" cy="11522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AAC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13520" y="2952066"/>
            <a:ext cx="1152212" cy="11522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1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88590" y="6999321"/>
            <a:ext cx="3692341" cy="2209417"/>
            <a:chOff x="0" y="0"/>
            <a:chExt cx="1404462" cy="840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4463" cy="840400"/>
            </a:xfrm>
            <a:custGeom>
              <a:avLst/>
              <a:gdLst/>
              <a:ahLst/>
              <a:cxnLst/>
              <a:rect l="l" t="t" r="r" b="b"/>
              <a:pathLst>
                <a:path w="1404463" h="840400">
                  <a:moveTo>
                    <a:pt x="1280002" y="840400"/>
                  </a:moveTo>
                  <a:lnTo>
                    <a:pt x="124460" y="840400"/>
                  </a:lnTo>
                  <a:cubicBezTo>
                    <a:pt x="55880" y="840400"/>
                    <a:pt x="0" y="784520"/>
                    <a:pt x="0" y="71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715940"/>
                  </a:lnTo>
                  <a:cubicBezTo>
                    <a:pt x="1404463" y="784520"/>
                    <a:pt x="1348582" y="840400"/>
                    <a:pt x="1280002" y="840400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30962" y="6916229"/>
            <a:ext cx="3692341" cy="2523567"/>
            <a:chOff x="0" y="0"/>
            <a:chExt cx="1404462" cy="9598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04463" cy="959894"/>
            </a:xfrm>
            <a:custGeom>
              <a:avLst/>
              <a:gdLst/>
              <a:ahLst/>
              <a:cxnLst/>
              <a:rect l="l" t="t" r="r" b="b"/>
              <a:pathLst>
                <a:path w="1404463" h="959894">
                  <a:moveTo>
                    <a:pt x="1280002" y="959894"/>
                  </a:moveTo>
                  <a:lnTo>
                    <a:pt x="124460" y="959894"/>
                  </a:lnTo>
                  <a:cubicBezTo>
                    <a:pt x="55880" y="959894"/>
                    <a:pt x="0" y="904014"/>
                    <a:pt x="0" y="8354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35434"/>
                  </a:lnTo>
                  <a:cubicBezTo>
                    <a:pt x="1404463" y="904014"/>
                    <a:pt x="1348582" y="959894"/>
                    <a:pt x="1280002" y="959894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06981" y="7332496"/>
            <a:ext cx="3140305" cy="1690107"/>
            <a:chOff x="0" y="0"/>
            <a:chExt cx="4187073" cy="2253476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38100"/>
              <a:ext cx="4187073" cy="3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99539"/>
              <a:ext cx="4187073" cy="1653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Ocultar información relevante en procesos de contratación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en-US" sz="1800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729809" y="6423214"/>
            <a:ext cx="1152212" cy="115221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69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704826" y="6423214"/>
            <a:ext cx="1152212" cy="115221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1E8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9637" y="3556543"/>
            <a:ext cx="3692341" cy="2495196"/>
            <a:chOff x="0" y="0"/>
            <a:chExt cx="1404462" cy="9491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04463" cy="949102"/>
            </a:xfrm>
            <a:custGeom>
              <a:avLst/>
              <a:gdLst/>
              <a:ahLst/>
              <a:cxnLst/>
              <a:rect l="l" t="t" r="r" b="b"/>
              <a:pathLst>
                <a:path w="1404463" h="949102">
                  <a:moveTo>
                    <a:pt x="1280002" y="949102"/>
                  </a:moveTo>
                  <a:lnTo>
                    <a:pt x="124460" y="949102"/>
                  </a:lnTo>
                  <a:cubicBezTo>
                    <a:pt x="55880" y="949102"/>
                    <a:pt x="0" y="893222"/>
                    <a:pt x="0" y="8246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24642"/>
                  </a:lnTo>
                  <a:cubicBezTo>
                    <a:pt x="1404463" y="893222"/>
                    <a:pt x="1348582" y="949102"/>
                    <a:pt x="1280002" y="949102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7100943" y="7032658"/>
            <a:ext cx="3692341" cy="2313404"/>
            <a:chOff x="0" y="0"/>
            <a:chExt cx="1404462" cy="87995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04463" cy="879954"/>
            </a:xfrm>
            <a:custGeom>
              <a:avLst/>
              <a:gdLst/>
              <a:ahLst/>
              <a:cxnLst/>
              <a:rect l="l" t="t" r="r" b="b"/>
              <a:pathLst>
                <a:path w="1404463" h="879954">
                  <a:moveTo>
                    <a:pt x="1280002" y="879954"/>
                  </a:moveTo>
                  <a:lnTo>
                    <a:pt x="124460" y="879954"/>
                  </a:lnTo>
                  <a:cubicBezTo>
                    <a:pt x="55880" y="879954"/>
                    <a:pt x="0" y="824074"/>
                    <a:pt x="0" y="7554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755494"/>
                  </a:lnTo>
                  <a:cubicBezTo>
                    <a:pt x="1404463" y="824074"/>
                    <a:pt x="1348582" y="879954"/>
                    <a:pt x="1280002" y="879954"/>
                  </a:cubicBezTo>
                  <a:close/>
                </a:path>
              </a:pathLst>
            </a:custGeom>
            <a:solidFill>
              <a:srgbClr val="F2F1DC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0125872" y="2952066"/>
            <a:ext cx="1152212" cy="115221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D42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17178" y="6423214"/>
            <a:ext cx="1152212" cy="115221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50032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872136" y="658425"/>
            <a:ext cx="1721901" cy="387972"/>
            <a:chOff x="0" y="0"/>
            <a:chExt cx="2295868" cy="51729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95906" cy="517271"/>
            </a:xfrm>
            <a:custGeom>
              <a:avLst/>
              <a:gdLst/>
              <a:ahLst/>
              <a:cxnLst/>
              <a:rect l="l" t="t" r="r" b="b"/>
              <a:pathLst>
                <a:path w="2295906" h="517271">
                  <a:moveTo>
                    <a:pt x="0" y="0"/>
                  </a:moveTo>
                  <a:lnTo>
                    <a:pt x="2295906" y="0"/>
                  </a:lnTo>
                  <a:lnTo>
                    <a:pt x="2295906" y="517271"/>
                  </a:lnTo>
                  <a:lnTo>
                    <a:pt x="0" y="517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033" b="-78033"/>
              </a:stretch>
            </a:blipFill>
          </p:spPr>
        </p:sp>
      </p:grpSp>
      <p:sp>
        <p:nvSpPr>
          <p:cNvPr id="40" name="Freeform 40"/>
          <p:cNvSpPr/>
          <p:nvPr/>
        </p:nvSpPr>
        <p:spPr>
          <a:xfrm>
            <a:off x="4843548" y="2984579"/>
            <a:ext cx="742123" cy="1143928"/>
          </a:xfrm>
          <a:custGeom>
            <a:avLst/>
            <a:gdLst/>
            <a:ahLst/>
            <a:cxnLst/>
            <a:rect l="l" t="t" r="r" b="b"/>
            <a:pathLst>
              <a:path w="742123" h="1143928">
                <a:moveTo>
                  <a:pt x="0" y="0"/>
                </a:moveTo>
                <a:lnTo>
                  <a:pt x="742123" y="0"/>
                </a:lnTo>
                <a:lnTo>
                  <a:pt x="742123" y="1143928"/>
                </a:lnTo>
                <a:lnTo>
                  <a:pt x="0" y="1143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233374" y="3075791"/>
            <a:ext cx="937209" cy="1028487"/>
          </a:xfrm>
          <a:custGeom>
            <a:avLst/>
            <a:gdLst/>
            <a:ahLst/>
            <a:cxnLst/>
            <a:rect l="l" t="t" r="r" b="b"/>
            <a:pathLst>
              <a:path w="937209" h="1028487">
                <a:moveTo>
                  <a:pt x="0" y="0"/>
                </a:moveTo>
                <a:lnTo>
                  <a:pt x="937209" y="0"/>
                </a:lnTo>
                <a:lnTo>
                  <a:pt x="937209" y="1028487"/>
                </a:lnTo>
                <a:lnTo>
                  <a:pt x="0" y="1028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756797" y="3123714"/>
            <a:ext cx="865658" cy="865658"/>
          </a:xfrm>
          <a:custGeom>
            <a:avLst/>
            <a:gdLst/>
            <a:ahLst/>
            <a:cxnLst/>
            <a:rect l="l" t="t" r="r" b="b"/>
            <a:pathLst>
              <a:path w="865658" h="865658">
                <a:moveTo>
                  <a:pt x="0" y="0"/>
                </a:moveTo>
                <a:lnTo>
                  <a:pt x="865658" y="0"/>
                </a:lnTo>
                <a:lnTo>
                  <a:pt x="865658" y="865658"/>
                </a:lnTo>
                <a:lnTo>
                  <a:pt x="0" y="865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3" name="Freeform 43"/>
          <p:cNvSpPr/>
          <p:nvPr/>
        </p:nvSpPr>
        <p:spPr>
          <a:xfrm>
            <a:off x="4934853" y="6596446"/>
            <a:ext cx="789633" cy="805748"/>
          </a:xfrm>
          <a:custGeom>
            <a:avLst/>
            <a:gdLst/>
            <a:ahLst/>
            <a:cxnLst/>
            <a:rect l="l" t="t" r="r" b="b"/>
            <a:pathLst>
              <a:path w="789633" h="805748">
                <a:moveTo>
                  <a:pt x="0" y="0"/>
                </a:moveTo>
                <a:lnTo>
                  <a:pt x="789634" y="0"/>
                </a:lnTo>
                <a:lnTo>
                  <a:pt x="789634" y="805749"/>
                </a:lnTo>
                <a:lnTo>
                  <a:pt x="0" y="8057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0324819" y="6565811"/>
            <a:ext cx="937209" cy="933694"/>
          </a:xfrm>
          <a:custGeom>
            <a:avLst/>
            <a:gdLst/>
            <a:ahLst/>
            <a:cxnLst/>
            <a:rect l="l" t="t" r="r" b="b"/>
            <a:pathLst>
              <a:path w="937209" h="933694">
                <a:moveTo>
                  <a:pt x="0" y="0"/>
                </a:moveTo>
                <a:lnTo>
                  <a:pt x="937209" y="0"/>
                </a:lnTo>
                <a:lnTo>
                  <a:pt x="937209" y="933694"/>
                </a:lnTo>
                <a:lnTo>
                  <a:pt x="0" y="933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846227" y="6616242"/>
            <a:ext cx="867534" cy="832832"/>
          </a:xfrm>
          <a:custGeom>
            <a:avLst/>
            <a:gdLst/>
            <a:ahLst/>
            <a:cxnLst/>
            <a:rect l="l" t="t" r="r" b="b"/>
            <a:pathLst>
              <a:path w="867534" h="832832">
                <a:moveTo>
                  <a:pt x="0" y="0"/>
                </a:moveTo>
                <a:lnTo>
                  <a:pt x="867534" y="0"/>
                </a:lnTo>
                <a:lnTo>
                  <a:pt x="867534" y="832832"/>
                </a:lnTo>
                <a:lnTo>
                  <a:pt x="0" y="832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2816529" y="4095706"/>
            <a:ext cx="3097079" cy="156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Falsificación de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documentos,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facturas o</a:t>
            </a:r>
          </a:p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información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63696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financiera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2907834" y="6703697"/>
            <a:ext cx="3140305" cy="2318906"/>
            <a:chOff x="0" y="0"/>
            <a:chExt cx="4187073" cy="3091875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38100"/>
              <a:ext cx="4187073" cy="3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99539"/>
              <a:ext cx="4187073" cy="2492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Acuerdos ilegales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entre proveedores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para manipular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precios o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condiciones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comerciales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147716" y="3649846"/>
            <a:ext cx="3416184" cy="2004506"/>
            <a:chOff x="0" y="0"/>
            <a:chExt cx="4554912" cy="2672675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38100"/>
              <a:ext cx="4554912" cy="3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599539"/>
              <a:ext cx="4554912" cy="2073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Favorecer a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familiares o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conocidos en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contrataciones sin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declarar la relación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376961" y="6889832"/>
            <a:ext cx="3140305" cy="2318906"/>
            <a:chOff x="0" y="0"/>
            <a:chExt cx="4187073" cy="3091875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38100"/>
              <a:ext cx="4187073" cy="3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599539"/>
              <a:ext cx="4187073" cy="2492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Compartir, vender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 utilizar datos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confidenciales de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la empresa, clientes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o terceros sin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3696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autorización</a:t>
              </a: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4645450" y="1538556"/>
            <a:ext cx="899709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BED60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Modalidades de Corrupción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94534" y="740997"/>
            <a:ext cx="61380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4"/>
              </a:lnSpc>
            </a:pPr>
            <a:r>
              <a:rPr lang="en-US" sz="1800" b="1">
                <a:solidFill>
                  <a:srgbClr val="00B0C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Capacitación del PTEE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911</Words>
  <Application>Microsoft Office PowerPoint</Application>
  <PresentationFormat>Personalizado</PresentationFormat>
  <Paragraphs>183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Century Gothic Paneuropean</vt:lpstr>
      <vt:lpstr>Arial</vt:lpstr>
      <vt:lpstr>Century Gothic Paneuropean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Capacitación del PTEE Proveedores y Socios de Negocio.pptx</dc:title>
  <cp:lastModifiedBy>Geraldine Padilla - Cumplimiento</cp:lastModifiedBy>
  <cp:revision>2</cp:revision>
  <dcterms:created xsi:type="dcterms:W3CDTF">2006-08-16T00:00:00Z</dcterms:created>
  <dcterms:modified xsi:type="dcterms:W3CDTF">2026-02-10T21:58:45Z</dcterms:modified>
  <dc:identifier>DAHAe98i5dE</dc:identifier>
</cp:coreProperties>
</file>